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5"/>
  </p:notesMasterIdLst>
  <p:sldIdLst>
    <p:sldId id="256" r:id="rId2"/>
    <p:sldId id="258" r:id="rId3"/>
    <p:sldId id="1683" r:id="rId4"/>
    <p:sldId id="272" r:id="rId5"/>
    <p:sldId id="259" r:id="rId6"/>
    <p:sldId id="257" r:id="rId7"/>
    <p:sldId id="260" r:id="rId8"/>
    <p:sldId id="1684" r:id="rId9"/>
    <p:sldId id="261" r:id="rId10"/>
    <p:sldId id="1618" r:id="rId11"/>
    <p:sldId id="1619" r:id="rId12"/>
    <p:sldId id="262" r:id="rId13"/>
    <p:sldId id="263" r:id="rId14"/>
    <p:sldId id="264" r:id="rId15"/>
    <p:sldId id="265" r:id="rId16"/>
    <p:sldId id="266" r:id="rId17"/>
    <p:sldId id="1630" r:id="rId18"/>
    <p:sldId id="1631" r:id="rId19"/>
    <p:sldId id="1632" r:id="rId20"/>
    <p:sldId id="1633" r:id="rId21"/>
    <p:sldId id="1634" r:id="rId22"/>
    <p:sldId id="1635" r:id="rId23"/>
    <p:sldId id="1638" r:id="rId24"/>
    <p:sldId id="1639" r:id="rId25"/>
    <p:sldId id="1640" r:id="rId26"/>
    <p:sldId id="1641" r:id="rId27"/>
    <p:sldId id="1642" r:id="rId28"/>
    <p:sldId id="1643" r:id="rId29"/>
    <p:sldId id="1644" r:id="rId30"/>
    <p:sldId id="1645" r:id="rId31"/>
    <p:sldId id="1647" r:id="rId32"/>
    <p:sldId id="1648" r:id="rId33"/>
    <p:sldId id="1649" r:id="rId34"/>
    <p:sldId id="1650" r:id="rId35"/>
    <p:sldId id="1651" r:id="rId36"/>
    <p:sldId id="1652" r:id="rId37"/>
    <p:sldId id="1653" r:id="rId38"/>
    <p:sldId id="1654" r:id="rId39"/>
    <p:sldId id="1655" r:id="rId40"/>
    <p:sldId id="1656" r:id="rId41"/>
    <p:sldId id="1657" r:id="rId42"/>
    <p:sldId id="1658" r:id="rId43"/>
    <p:sldId id="1659" r:id="rId44"/>
    <p:sldId id="1660" r:id="rId45"/>
    <p:sldId id="1661" r:id="rId46"/>
    <p:sldId id="1662" r:id="rId47"/>
    <p:sldId id="1663" r:id="rId48"/>
    <p:sldId id="1664" r:id="rId49"/>
    <p:sldId id="1665" r:id="rId50"/>
    <p:sldId id="1666" r:id="rId51"/>
    <p:sldId id="1668" r:id="rId52"/>
    <p:sldId id="1669" r:id="rId53"/>
    <p:sldId id="1667" r:id="rId54"/>
    <p:sldId id="1670" r:id="rId55"/>
    <p:sldId id="1671" r:id="rId56"/>
    <p:sldId id="1646" r:id="rId57"/>
    <p:sldId id="1672" r:id="rId58"/>
    <p:sldId id="1673" r:id="rId59"/>
    <p:sldId id="1674" r:id="rId60"/>
    <p:sldId id="269" r:id="rId61"/>
    <p:sldId id="1620" r:id="rId62"/>
    <p:sldId id="270" r:id="rId63"/>
    <p:sldId id="267" r:id="rId64"/>
    <p:sldId id="268" r:id="rId65"/>
    <p:sldId id="271" r:id="rId66"/>
    <p:sldId id="1675" r:id="rId67"/>
    <p:sldId id="1676" r:id="rId68"/>
    <p:sldId id="1677" r:id="rId69"/>
    <p:sldId id="1678" r:id="rId70"/>
    <p:sldId id="1679" r:id="rId71"/>
    <p:sldId id="1680" r:id="rId72"/>
    <p:sldId id="1681" r:id="rId73"/>
    <p:sldId id="1682" r:id="rId74"/>
  </p:sldIdLst>
  <p:sldSz cx="10080625" cy="7559675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990"/>
    <p:restoredTop sz="94772"/>
  </p:normalViewPr>
  <p:slideViewPr>
    <p:cSldViewPr snapToGrid="0" snapToObjects="1">
      <p:cViewPr varScale="1">
        <p:scale>
          <a:sx n="117" d="100"/>
          <a:sy n="117" d="100"/>
        </p:scale>
        <p:origin x="176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50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59.tiff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411A38-4784-834E-B34F-C22BC922417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E47A58-7B26-5F4C-8671-3C5BFCD11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084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7A58-7B26-5F4C-8671-3C5BFCD11EA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019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2291040" y="1768680"/>
            <a:ext cx="5497200" cy="438444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291040" y="1768680"/>
            <a:ext cx="5497200" cy="4384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spcAft>
                <a:spcPts val="1134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spcAft>
                <a:spcPts val="85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spcAft>
                <a:spcPts val="567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29B3954B-387F-488B-908B-3A7AB25DE04E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0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tiff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504000" y="307080"/>
            <a:ext cx="9071640" cy="2436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Metoda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celor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apropiați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vecini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 “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Blestemul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dimensionalității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”. 
</a:t>
            </a:r>
          </a:p>
        </p:txBody>
      </p:sp>
      <p:sp>
        <p:nvSpPr>
          <p:cNvPr id="40" name="TextShape 2"/>
          <p:cNvSpPr txBox="1"/>
          <p:nvPr/>
        </p:nvSpPr>
        <p:spPr>
          <a:xfrm>
            <a:off x="504360" y="3543120"/>
            <a:ext cx="9071640" cy="2122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spcBef>
                <a:spcPts val="799"/>
              </a:spcBef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Prof. Dr. Radu Ionescu</a:t>
            </a:r>
          </a:p>
          <a:p>
            <a:pPr algn="ctr">
              <a:spcBef>
                <a:spcPts val="799"/>
              </a:spcBef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raducu.ionescu@gmail.com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Facultatea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Matematică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Informatică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Universitatea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București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1-NN versus k-NN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436" y="1903918"/>
            <a:ext cx="5767752" cy="373783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62391" t="14377" r="28133" b="72978"/>
          <a:stretch/>
        </p:blipFill>
        <p:spPr>
          <a:xfrm>
            <a:off x="5753730" y="2479606"/>
            <a:ext cx="546528" cy="46026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l="62391" t="14377" r="28133" b="72978"/>
          <a:stretch/>
        </p:blipFill>
        <p:spPr>
          <a:xfrm>
            <a:off x="6093913" y="2993173"/>
            <a:ext cx="546528" cy="460268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 bwMode="auto">
          <a:xfrm>
            <a:off x="6636243" y="3023870"/>
            <a:ext cx="419982" cy="503978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100796" tIns="50398" rIns="100796" bIns="50398" numCol="1" rtlCol="0" anchor="ctr" anchorCtr="0" compatLnSpc="1">
            <a:prstTxWarp prst="textNoShape">
              <a:avLst/>
            </a:prstTxWarp>
          </a:bodyPr>
          <a:lstStyle/>
          <a:p>
            <a:pPr algn="ctr" defTabSz="1007943" eaLnBrk="0" fontAlgn="base" hangingPunct="0">
              <a:spcBef>
                <a:spcPct val="50000"/>
              </a:spcBef>
              <a:spcAft>
                <a:spcPct val="0"/>
              </a:spcAft>
            </a:pPr>
            <a:endParaRPr lang="en-US" sz="1323">
              <a:solidFill>
                <a:schemeClr val="tx1"/>
              </a:solidFill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5964272" y="1847920"/>
            <a:ext cx="503978" cy="503978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100796" tIns="50398" rIns="100796" bIns="50398" numCol="1" rtlCol="0" anchor="ctr" anchorCtr="0" compatLnSpc="1">
            <a:prstTxWarp prst="textNoShape">
              <a:avLst/>
            </a:prstTxWarp>
          </a:bodyPr>
          <a:lstStyle/>
          <a:p>
            <a:pPr algn="ctr" defTabSz="1007943" eaLnBrk="0" fontAlgn="base" hangingPunct="0">
              <a:spcBef>
                <a:spcPct val="50000"/>
              </a:spcBef>
              <a:spcAft>
                <a:spcPct val="0"/>
              </a:spcAft>
            </a:pPr>
            <a:endParaRPr lang="en-US" sz="1323">
              <a:solidFill>
                <a:schemeClr val="tx1"/>
              </a:solidFill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/>
          <a:srcRect l="62391" t="14377" r="28133" b="72978"/>
          <a:stretch/>
        </p:blipFill>
        <p:spPr>
          <a:xfrm>
            <a:off x="3912302" y="4327526"/>
            <a:ext cx="546528" cy="460268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auto">
          <a:xfrm>
            <a:off x="4200348" y="3947830"/>
            <a:ext cx="503978" cy="419982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100796" tIns="50398" rIns="100796" bIns="50398" numCol="1" rtlCol="0" anchor="ctr" anchorCtr="0" compatLnSpc="1">
            <a:prstTxWarp prst="textNoShape">
              <a:avLst/>
            </a:prstTxWarp>
          </a:bodyPr>
          <a:lstStyle/>
          <a:p>
            <a:pPr algn="ctr" defTabSz="1007943" eaLnBrk="0" fontAlgn="base" hangingPunct="0">
              <a:spcBef>
                <a:spcPct val="50000"/>
              </a:spcBef>
              <a:spcAft>
                <a:spcPct val="0"/>
              </a:spcAft>
            </a:pPr>
            <a:endParaRPr lang="en-US" sz="1323">
              <a:solidFill>
                <a:schemeClr val="tx1"/>
              </a:solidFill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4452337" y="4199819"/>
            <a:ext cx="503978" cy="419982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100796" tIns="50398" rIns="100796" bIns="50398" numCol="1" rtlCol="0" anchor="ctr" anchorCtr="0" compatLnSpc="1">
            <a:prstTxWarp prst="textNoShape">
              <a:avLst/>
            </a:prstTxWarp>
          </a:bodyPr>
          <a:lstStyle/>
          <a:p>
            <a:pPr algn="ctr" defTabSz="1007943" eaLnBrk="0" fontAlgn="base" hangingPunct="0">
              <a:spcBef>
                <a:spcPct val="50000"/>
              </a:spcBef>
              <a:spcAft>
                <a:spcPct val="0"/>
              </a:spcAft>
            </a:pPr>
            <a:endParaRPr lang="en-US" sz="1323">
              <a:solidFill>
                <a:schemeClr val="tx1"/>
              </a:solidFill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08219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1-NN versus k-NN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436" y="1959915"/>
            <a:ext cx="5767752" cy="3639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9381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Presupunerea pe care se bazează modelul k-NN</a:t>
            </a:r>
          </a:p>
        </p:txBody>
      </p:sp>
      <p:sp>
        <p:nvSpPr>
          <p:cNvPr id="57" name="TextShape 2"/>
          <p:cNvSpPr txBox="1"/>
          <p:nvPr/>
        </p:nvSpPr>
        <p:spPr>
          <a:xfrm>
            <a:off x="502560" y="2409119"/>
            <a:ext cx="9071640" cy="497535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Datele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testare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provin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aceeași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distribuție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Devine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puțin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probabil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 un pattern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reprezentativ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fie absent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datele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test</a:t>
            </a:r>
          </a:p>
        </p:txBody>
      </p:sp>
      <p:pic>
        <p:nvPicPr>
          <p:cNvPr id="58" name="Picture 57"/>
          <p:cNvPicPr/>
          <p:nvPr/>
        </p:nvPicPr>
        <p:blipFill>
          <a:blip r:embed="rId2"/>
          <a:stretch/>
        </p:blipFill>
        <p:spPr>
          <a:xfrm>
            <a:off x="540360" y="1671120"/>
            <a:ext cx="9093240" cy="3784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 se întâmplă atunci când variem parametrul k?</a:t>
            </a:r>
          </a:p>
        </p:txBody>
      </p:sp>
      <p:sp>
        <p:nvSpPr>
          <p:cNvPr id="60" name="TextShape 2"/>
          <p:cNvSpPr txBox="1"/>
          <p:nvPr/>
        </p:nvSpPr>
        <p:spPr>
          <a:xfrm>
            <a:off x="502560" y="262512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 = 1</a:t>
            </a:r>
          </a:p>
        </p:txBody>
      </p:sp>
      <p:pic>
        <p:nvPicPr>
          <p:cNvPr id="61" name="Picture 60"/>
          <p:cNvPicPr/>
          <p:nvPr/>
        </p:nvPicPr>
        <p:blipFill>
          <a:blip r:embed="rId2"/>
          <a:stretch/>
        </p:blipFill>
        <p:spPr>
          <a:xfrm>
            <a:off x="960840" y="1616400"/>
            <a:ext cx="8158320" cy="5150160"/>
          </a:xfrm>
          <a:prstGeom prst="rect">
            <a:avLst/>
          </a:prstGeom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1430215" y="79482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 se întâmplă atunci când variem parametrul k?</a:t>
            </a:r>
          </a:p>
        </p:txBody>
      </p:sp>
      <p:sp>
        <p:nvSpPr>
          <p:cNvPr id="63" name="TextShape 2"/>
          <p:cNvSpPr txBox="1"/>
          <p:nvPr/>
        </p:nvSpPr>
        <p:spPr>
          <a:xfrm>
            <a:off x="502560" y="262512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 = 3</a:t>
            </a:r>
          </a:p>
        </p:txBody>
      </p:sp>
      <p:pic>
        <p:nvPicPr>
          <p:cNvPr id="64" name="Picture 63"/>
          <p:cNvPicPr/>
          <p:nvPr/>
        </p:nvPicPr>
        <p:blipFill>
          <a:blip r:embed="rId2"/>
          <a:stretch/>
        </p:blipFill>
        <p:spPr>
          <a:xfrm>
            <a:off x="1007640" y="1675440"/>
            <a:ext cx="8061480" cy="5089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 se întâmplă atunci când variem parametrul k?</a:t>
            </a:r>
          </a:p>
        </p:txBody>
      </p:sp>
      <p:sp>
        <p:nvSpPr>
          <p:cNvPr id="66" name="TextShape 2"/>
          <p:cNvSpPr txBox="1"/>
          <p:nvPr/>
        </p:nvSpPr>
        <p:spPr>
          <a:xfrm>
            <a:off x="502560" y="262512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 = 7</a:t>
            </a:r>
          </a:p>
        </p:txBody>
      </p:sp>
      <p:pic>
        <p:nvPicPr>
          <p:cNvPr id="67" name="Picture 66"/>
          <p:cNvPicPr/>
          <p:nvPr/>
        </p:nvPicPr>
        <p:blipFill>
          <a:blip r:embed="rId2"/>
          <a:stretch/>
        </p:blipFill>
        <p:spPr>
          <a:xfrm>
            <a:off x="1024200" y="1645920"/>
            <a:ext cx="8101440" cy="5083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 se întâmplă atunci când variem parametrul k?</a:t>
            </a:r>
          </a:p>
        </p:txBody>
      </p:sp>
      <p:sp>
        <p:nvSpPr>
          <p:cNvPr id="69" name="TextShape 2"/>
          <p:cNvSpPr txBox="1"/>
          <p:nvPr/>
        </p:nvSpPr>
        <p:spPr>
          <a:xfrm>
            <a:off x="502560" y="262512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 = 21</a:t>
            </a:r>
          </a:p>
        </p:txBody>
      </p:sp>
      <p:pic>
        <p:nvPicPr>
          <p:cNvPr id="70" name="Picture 69"/>
          <p:cNvPicPr/>
          <p:nvPr/>
        </p:nvPicPr>
        <p:blipFill>
          <a:blip r:embed="rId2"/>
          <a:stretch/>
        </p:blipFill>
        <p:spPr>
          <a:xfrm>
            <a:off x="941760" y="1636920"/>
            <a:ext cx="8211240" cy="5083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1953492"/>
            <a:ext cx="9071640" cy="487680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 </a:t>
            </a:r>
            <a:r>
              <a:rPr lang="en-US" sz="2800" dirty="0" err="1"/>
              <a:t>funcție</a:t>
            </a:r>
            <a:r>
              <a:rPr lang="en-US" sz="2800" dirty="0"/>
              <a:t> de </a:t>
            </a:r>
            <a:r>
              <a:rPr lang="en-US" sz="2800" dirty="0" err="1"/>
              <a:t>distanță</a:t>
            </a:r>
            <a:r>
              <a:rPr lang="en-US" sz="2800" dirty="0"/>
              <a:t> 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b="1" dirty="0" err="1"/>
              <a:t>Distanța</a:t>
            </a:r>
            <a:r>
              <a:rPr lang="en-US" sz="2800" b="1" dirty="0"/>
              <a:t> </a:t>
            </a:r>
            <a:r>
              <a:rPr lang="en-US" sz="2800" b="1" dirty="0" err="1"/>
              <a:t>Euclidiană</a:t>
            </a:r>
            <a:endParaRPr lang="en-US" sz="2800" b="1" dirty="0"/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b="1" dirty="0" err="1"/>
              <a:t>Distanța</a:t>
            </a:r>
            <a:r>
              <a:rPr lang="en-US" sz="2800" b="1" dirty="0"/>
              <a:t> Edit (</a:t>
            </a:r>
            <a:r>
              <a:rPr lang="en-US" sz="2800" b="1" dirty="0" err="1"/>
              <a:t>Levenshtein</a:t>
            </a:r>
            <a:r>
              <a:rPr lang="en-US" sz="2800" b="1" dirty="0"/>
              <a:t>)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b="1" dirty="0" err="1"/>
              <a:t>Distanța</a:t>
            </a:r>
            <a:r>
              <a:rPr lang="en-US" sz="2800" b="1" dirty="0"/>
              <a:t> Hamming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Câți</a:t>
            </a:r>
            <a:r>
              <a:rPr lang="en-US" sz="2800" dirty="0"/>
              <a:t> </a:t>
            </a:r>
            <a:r>
              <a:rPr lang="en-US" sz="2800" dirty="0" err="1"/>
              <a:t>vecini</a:t>
            </a:r>
            <a:r>
              <a:rPr lang="en-US" sz="2800" dirty="0"/>
              <a:t> </a:t>
            </a:r>
            <a:r>
              <a:rPr lang="en-US" sz="2800" dirty="0" err="1"/>
              <a:t>să</a:t>
            </a:r>
            <a:r>
              <a:rPr lang="en-US" sz="2800" dirty="0"/>
              <a:t> </a:t>
            </a:r>
            <a:r>
              <a:rPr lang="en-US" sz="2800" dirty="0" err="1"/>
              <a:t>luăm</a:t>
            </a:r>
            <a:r>
              <a:rPr lang="en-US" sz="2800" dirty="0"/>
              <a:t> </a:t>
            </a:r>
            <a:r>
              <a:rPr lang="en-US" sz="2800" dirty="0" err="1"/>
              <a:t>în</a:t>
            </a:r>
            <a:r>
              <a:rPr lang="en-US" sz="2800" dirty="0"/>
              <a:t> </a:t>
            </a:r>
            <a:r>
              <a:rPr lang="en-US" sz="2800" dirty="0" err="1"/>
              <a:t>considerare</a:t>
            </a:r>
            <a:r>
              <a:rPr lang="en-US" sz="2800" dirty="0"/>
              <a:t>?</a:t>
            </a:r>
            <a:endParaRPr lang="en-US" sz="2800" b="1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Cum </a:t>
            </a:r>
            <a:r>
              <a:rPr lang="en-US" sz="2800" dirty="0" err="1"/>
              <a:t>să</a:t>
            </a:r>
            <a:r>
              <a:rPr lang="en-US" sz="2800" dirty="0"/>
              <a:t> </a:t>
            </a:r>
            <a:r>
              <a:rPr lang="en-US" sz="2800" dirty="0" err="1"/>
              <a:t>antrenăm</a:t>
            </a:r>
            <a:r>
              <a:rPr lang="en-US" sz="2800" dirty="0"/>
              <a:t> </a:t>
            </a:r>
            <a:r>
              <a:rPr lang="en-US" sz="2800" dirty="0" err="1"/>
              <a:t>modelul</a:t>
            </a:r>
            <a:r>
              <a:rPr lang="en-US" sz="2800" dirty="0"/>
              <a:t> </a:t>
            </a:r>
            <a:r>
              <a:rPr lang="en-US" sz="2800" dirty="0" err="1"/>
              <a:t>pe</a:t>
            </a:r>
            <a:r>
              <a:rPr lang="en-US" sz="2800" dirty="0"/>
              <a:t> </a:t>
            </a:r>
            <a:r>
              <a:rPr lang="en-US" sz="2800" dirty="0" err="1"/>
              <a:t>exemplele</a:t>
            </a:r>
            <a:r>
              <a:rPr lang="en-US" sz="2800" dirty="0"/>
              <a:t> din </a:t>
            </a:r>
            <a:r>
              <a:rPr lang="en-US" sz="2800" dirty="0" err="1"/>
              <a:t>vecinătate</a:t>
            </a:r>
            <a:r>
              <a:rPr lang="en-US" sz="2800" dirty="0"/>
              <a:t>?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Ce ne </a:t>
            </a:r>
            <a:r>
              <a:rPr lang="en-US" dirty="0" err="1"/>
              <a:t>trebuie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un </a:t>
            </a:r>
            <a:r>
              <a:rPr lang="en-US" dirty="0" err="1"/>
              <a:t>clasificator</a:t>
            </a:r>
            <a:r>
              <a:rPr lang="en-US" dirty="0"/>
              <a:t> </a:t>
            </a:r>
            <a:r>
              <a:rPr lang="en-US" dirty="0" err="1"/>
              <a:t>bazat</a:t>
            </a:r>
            <a:r>
              <a:rPr lang="en-US" dirty="0"/>
              <a:t> </a:t>
            </a:r>
            <a:r>
              <a:rPr lang="en-US" dirty="0" err="1"/>
              <a:t>pe</a:t>
            </a:r>
            <a:r>
              <a:rPr lang="en-US" dirty="0"/>
              <a:t> </a:t>
            </a:r>
            <a:r>
              <a:rPr lang="en-US" dirty="0" err="1"/>
              <a:t>memorie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2186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1563481"/>
            <a:ext cx="9071640" cy="566859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 </a:t>
            </a:r>
            <a:r>
              <a:rPr lang="en-US" sz="2800" dirty="0" err="1"/>
              <a:t>funcție</a:t>
            </a:r>
            <a:r>
              <a:rPr lang="en-US" sz="2800" dirty="0"/>
              <a:t> de </a:t>
            </a:r>
            <a:r>
              <a:rPr lang="en-US" sz="2800" dirty="0" err="1"/>
              <a:t>distanță</a:t>
            </a:r>
            <a:r>
              <a:rPr lang="en-US" sz="2800" dirty="0"/>
              <a:t> 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b="1" dirty="0"/>
              <a:t>De </a:t>
            </a:r>
            <a:r>
              <a:rPr lang="en-US" sz="2800" b="1" dirty="0" err="1"/>
              <a:t>exemplu</a:t>
            </a:r>
            <a:r>
              <a:rPr lang="en-US" sz="2800" b="1" dirty="0"/>
              <a:t> </a:t>
            </a:r>
            <a:r>
              <a:rPr lang="en-US" sz="2800" b="1" dirty="0" err="1"/>
              <a:t>distanța</a:t>
            </a:r>
            <a:r>
              <a:rPr lang="en-US" sz="2800" b="1" dirty="0"/>
              <a:t> </a:t>
            </a:r>
            <a:r>
              <a:rPr lang="en-US" sz="2800" b="1" dirty="0" err="1"/>
              <a:t>Euclidiană</a:t>
            </a:r>
            <a:endParaRPr lang="en-US" sz="2800" b="1" dirty="0"/>
          </a:p>
          <a:p>
            <a:pPr marL="457200" lvl="1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Câți</a:t>
            </a:r>
            <a:r>
              <a:rPr lang="en-US" sz="2800" dirty="0"/>
              <a:t> </a:t>
            </a:r>
            <a:r>
              <a:rPr lang="en-US" sz="2800" dirty="0" err="1"/>
              <a:t>vecini</a:t>
            </a:r>
            <a:r>
              <a:rPr lang="en-US" sz="2800" dirty="0"/>
              <a:t> </a:t>
            </a:r>
            <a:r>
              <a:rPr lang="en-US" sz="2800" dirty="0" err="1"/>
              <a:t>să</a:t>
            </a:r>
            <a:r>
              <a:rPr lang="en-US" sz="2800" dirty="0"/>
              <a:t> </a:t>
            </a:r>
            <a:r>
              <a:rPr lang="en-US" sz="2800" dirty="0" err="1"/>
              <a:t>luăm</a:t>
            </a:r>
            <a:r>
              <a:rPr lang="en-US" sz="2800" dirty="0"/>
              <a:t> </a:t>
            </a:r>
            <a:r>
              <a:rPr lang="en-US" sz="2800" dirty="0" err="1"/>
              <a:t>în</a:t>
            </a:r>
            <a:r>
              <a:rPr lang="en-US" sz="2800" dirty="0"/>
              <a:t> </a:t>
            </a:r>
            <a:r>
              <a:rPr lang="en-US" sz="2800" dirty="0" err="1"/>
              <a:t>considerare</a:t>
            </a:r>
            <a:r>
              <a:rPr lang="en-US" sz="2800" dirty="0"/>
              <a:t>?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b="1" dirty="0"/>
              <a:t>1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Cum </a:t>
            </a:r>
            <a:r>
              <a:rPr lang="en-US" sz="2800" dirty="0" err="1"/>
              <a:t>să</a:t>
            </a:r>
            <a:r>
              <a:rPr lang="en-US" sz="2800" dirty="0"/>
              <a:t> </a:t>
            </a:r>
            <a:r>
              <a:rPr lang="en-US" sz="2800" dirty="0" err="1"/>
              <a:t>antrenăm</a:t>
            </a:r>
            <a:r>
              <a:rPr lang="en-US" sz="2800" dirty="0"/>
              <a:t> </a:t>
            </a:r>
            <a:r>
              <a:rPr lang="en-US" sz="2800" dirty="0" err="1"/>
              <a:t>modelul</a:t>
            </a:r>
            <a:r>
              <a:rPr lang="en-US" sz="2800" dirty="0"/>
              <a:t> </a:t>
            </a:r>
            <a:r>
              <a:rPr lang="en-US" sz="2800" dirty="0" err="1"/>
              <a:t>pe</a:t>
            </a:r>
            <a:r>
              <a:rPr lang="en-US" sz="2800" dirty="0"/>
              <a:t> </a:t>
            </a:r>
            <a:r>
              <a:rPr lang="en-US" sz="2800" dirty="0" err="1"/>
              <a:t>exemplele</a:t>
            </a:r>
            <a:r>
              <a:rPr lang="en-US" sz="2800" dirty="0"/>
              <a:t> din </a:t>
            </a:r>
            <a:r>
              <a:rPr lang="en-US" sz="2800" dirty="0" err="1"/>
              <a:t>vecinătate</a:t>
            </a:r>
            <a:r>
              <a:rPr lang="en-US" sz="2800" dirty="0"/>
              <a:t>?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b="1" dirty="0" err="1"/>
              <a:t>Prezicem</a:t>
            </a:r>
            <a:r>
              <a:rPr lang="en-US" sz="2800" b="1" dirty="0"/>
              <a:t> </a:t>
            </a:r>
            <a:r>
              <a:rPr lang="en-US" sz="2800" b="1" dirty="0" err="1"/>
              <a:t>eticheta</a:t>
            </a:r>
            <a:r>
              <a:rPr lang="en-US" sz="2800" b="1" dirty="0"/>
              <a:t> </a:t>
            </a:r>
            <a:r>
              <a:rPr lang="en-US" sz="2800" b="1" dirty="0" err="1"/>
              <a:t>celui</a:t>
            </a:r>
            <a:r>
              <a:rPr lang="en-US" sz="2800" b="1" dirty="0"/>
              <a:t> </a:t>
            </a:r>
            <a:r>
              <a:rPr lang="en-US" sz="2800" b="1" dirty="0" err="1"/>
              <a:t>mai</a:t>
            </a:r>
            <a:r>
              <a:rPr lang="en-US" sz="2800" b="1" dirty="0"/>
              <a:t> </a:t>
            </a:r>
            <a:r>
              <a:rPr lang="en-US" sz="2800" b="1" dirty="0" err="1"/>
              <a:t>apropiat</a:t>
            </a:r>
            <a:r>
              <a:rPr lang="en-US" sz="2800" b="1" dirty="0"/>
              <a:t> </a:t>
            </a:r>
            <a:r>
              <a:rPr lang="en-US" sz="2800" b="1" dirty="0" err="1"/>
              <a:t>vecin</a:t>
            </a:r>
            <a:endParaRPr lang="en-US" sz="2800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cazul</a:t>
            </a:r>
            <a:r>
              <a:rPr lang="en-US" dirty="0"/>
              <a:t> 1-NN</a:t>
            </a:r>
          </a:p>
        </p:txBody>
      </p:sp>
    </p:spTree>
    <p:extLst>
      <p:ext uri="{BB962C8B-B14F-4D97-AF65-F5344CB8AC3E}">
        <p14:creationId xmlns:p14="http://schemas.microsoft.com/office/powerpoint/2010/main" val="54678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Euc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lidiană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(L</a:t>
            </a:r>
            <a:r>
              <a:rPr lang="en-US" sz="4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Shape 2"/>
              <p:cNvSpPr txBox="1"/>
              <p:nvPr/>
            </p:nvSpPr>
            <p:spPr>
              <a:xfrm>
                <a:off x="504000" y="1852544"/>
                <a:ext cx="9071640" cy="47188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Pentru </a:t>
                </a:r>
                <a:r>
                  <a:rPr lang="en-US" sz="28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vectorii</a:t>
                </a:r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14:m>
                  <m:oMath xmlns:m="http://schemas.openxmlformats.org/officeDocument/2006/math"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5, 1,3,0</m:t>
                        </m:r>
                      </m:e>
                    </m:d>
                  </m:oMath>
                </a14:m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:r>
                  <a:rPr lang="en-US" sz="28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și</a:t>
                </a:r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14:m>
                  <m:oMath xmlns:m="http://schemas.openxmlformats.org/officeDocument/2006/math"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=(2,1,4,1)</m:t>
                    </m:r>
                  </m:oMath>
                </a14:m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:r>
                  <a:rPr lang="en-US" sz="28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avem</a:t>
                </a:r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: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sSub>
                          <m:sSubPr>
                            <m:ctrlPr>
                              <a:rPr lang="en-US" sz="2800" b="0" i="1" strike="noStrike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800" b="0" i="1" strike="noStrike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ro-RO" sz="2800" b="0" i="1" strike="noStrike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ro-RO" sz="2800" b="0" i="1" strike="noStrike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ro-RO" sz="2800" b="0" i="1" strike="noStrike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+…+</m:t>
                        </m:r>
                        <m:sSup>
                          <m:sSupPr>
                            <m:ctrlPr>
                              <a:rPr lang="ro-RO" sz="2800" b="0" i="1" strike="noStrike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ro-RO" sz="2800" b="0" i="1" strike="noStrike" spc="-1" smtClean="0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ro-RO" sz="2800" b="0" i="1" spc="-1" smtClean="0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  <m: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ro-RO" sz="2800" b="0" i="1" spc="-1" smtClean="0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ro-RO" sz="2800" b="0" i="1" strike="noStrike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r>
                  <a:rPr lang="ro-RO" sz="2800" b="0" i="1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Cambria Math" panose="02040503050406030204" pitchFamily="18" charset="0"/>
                  </a:rPr>
                  <a:t> 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ro-RO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              </a:t>
                </a:r>
                <a14:m>
                  <m:oMath xmlns:m="http://schemas.openxmlformats.org/officeDocument/2006/math"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5−2</m:t>
                                </m:r>
                              </m:e>
                            </m:d>
                          </m:e>
                          <m:sup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ro-RO" sz="28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−1)</m:t>
                            </m:r>
                          </m:e>
                          <m:sup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(3−4)</m:t>
                            </m:r>
                          </m:e>
                          <m:sup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(0−1)</m:t>
                            </m:r>
                          </m:e>
                          <m:sup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ro-RO" sz="28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p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rad>
                  </m:oMath>
                </a14:m>
                <a:endParaRPr lang="ro-RO" sz="2800" b="0" i="1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mbria Math" panose="02040503050406030204" pitchFamily="18" charset="0"/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ro-RO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              </a:t>
                </a:r>
                <a14:m>
                  <m:oMath xmlns:m="http://schemas.openxmlformats.org/officeDocument/2006/math"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9+1+1</m:t>
                        </m:r>
                      </m:e>
                    </m:rad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11</m:t>
                        </m:r>
                      </m:e>
                    </m:rad>
                  </m:oMath>
                </a14:m>
                <a:endParaRPr lang="ro-RO" sz="2800" b="0" i="1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mbria Math" panose="02040503050406030204" pitchFamily="18" charset="0"/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ro-RO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ea typeface="Cambria Math" panose="02040503050406030204" pitchFamily="18" charset="0"/>
                  </a:rPr>
                  <a:t>               </a:t>
                </a:r>
                <a14:m>
                  <m:oMath xmlns:m="http://schemas.openxmlformats.org/officeDocument/2006/math"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≅3.32</m:t>
                    </m:r>
                  </m:oMath>
                </a14:m>
                <a:endParaRPr lang="en-US" sz="28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</p:txBody>
          </p:sp>
        </mc:Choice>
        <mc:Fallback xmlns="">
          <p:sp>
            <p:nvSpPr>
              <p:cNvPr id="51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1852544"/>
                <a:ext cx="9071640" cy="4718880"/>
              </a:xfrm>
              <a:prstGeom prst="rect">
                <a:avLst/>
              </a:prstGeom>
              <a:blipFill>
                <a:blip r:embed="rId2"/>
                <a:stretch>
                  <a:fillRect l="-280" t="-215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02764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Clasificare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etichetate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TextShape 2"/>
          <p:cNvSpPr txBox="1"/>
          <p:nvPr/>
        </p:nvSpPr>
        <p:spPr>
          <a:xfrm>
            <a:off x="504000" y="172368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Presupunem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set de 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clasificării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estimarea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g(x)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a.î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.:</a:t>
            </a:r>
          </a:p>
        </p:txBody>
      </p:sp>
      <p:pic>
        <p:nvPicPr>
          <p:cNvPr id="44" name="Picture 43"/>
          <p:cNvPicPr/>
          <p:nvPr/>
        </p:nvPicPr>
        <p:blipFill>
          <a:blip r:embed="rId2"/>
          <a:stretch/>
        </p:blipFill>
        <p:spPr>
          <a:xfrm>
            <a:off x="3419280" y="1338039"/>
            <a:ext cx="3017520" cy="2770200"/>
          </a:xfrm>
          <a:prstGeom prst="rect">
            <a:avLst/>
          </a:prstGeom>
          <a:ln>
            <a:noFill/>
          </a:ln>
        </p:spPr>
      </p:pic>
      <p:pic>
        <p:nvPicPr>
          <p:cNvPr id="45" name="Picture 44"/>
          <p:cNvPicPr/>
          <p:nvPr/>
        </p:nvPicPr>
        <p:blipFill>
          <a:blip r:embed="rId3"/>
          <a:stretch/>
        </p:blipFill>
        <p:spPr>
          <a:xfrm>
            <a:off x="687240" y="5063971"/>
            <a:ext cx="8548200" cy="608040"/>
          </a:xfrm>
          <a:prstGeom prst="rect">
            <a:avLst/>
          </a:prstGeom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EA3107-6F22-AF40-83DE-F09B88967A3B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4099140" y="6547574"/>
            <a:ext cx="1881360" cy="560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Manhattan (L</a:t>
            </a:r>
            <a:r>
              <a:rPr lang="en-US" sz="4400" b="0" strike="noStrike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Shape 2"/>
              <p:cNvSpPr txBox="1"/>
              <p:nvPr/>
            </p:nvSpPr>
            <p:spPr>
              <a:xfrm>
                <a:off x="504000" y="4641272"/>
                <a:ext cx="9071640" cy="249381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Pentru </a:t>
                </a:r>
                <a:r>
                  <a:rPr lang="en-US" sz="28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vectorii</a:t>
                </a:r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14:m>
                  <m:oMath xmlns:m="http://schemas.openxmlformats.org/officeDocument/2006/math"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5, 1,3,0</m:t>
                        </m:r>
                      </m:e>
                    </m:d>
                  </m:oMath>
                </a14:m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:r>
                  <a:rPr lang="en-US" sz="28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și</a:t>
                </a:r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14:m>
                  <m:oMath xmlns:m="http://schemas.openxmlformats.org/officeDocument/2006/math"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=(2,1,4,1)</m:t>
                    </m:r>
                  </m:oMath>
                </a14:m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:r>
                  <a:rPr lang="en-US" sz="28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avem</a:t>
                </a:r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: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sSub>
                          <m:sSubPr>
                            <m:ctrlPr>
                              <a:rPr lang="en-US" sz="2800" b="0" i="1" strike="noStrike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800" b="0" i="1" strike="noStrike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ro-RO" sz="2800" b="0" i="1" strike="noStrike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|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+…+</m:t>
                    </m:r>
                    <m:sSub>
                      <m:sSubPr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ro-RO" sz="2800" b="0" i="1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Cambria Math" panose="02040503050406030204" pitchFamily="18" charset="0"/>
                  </a:rPr>
                  <a:t> 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ro-RO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              </a:t>
                </a:r>
                <a14:m>
                  <m:oMath xmlns:m="http://schemas.openxmlformats.org/officeDocument/2006/math"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US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5</m:t>
                        </m:r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begChr m:val="|"/>
                        <m:endChr m:val="|"/>
                        <m:ctrlPr>
                          <a:rPr lang="en-US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1−1</m:t>
                        </m:r>
                      </m:e>
                    </m:d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begChr m:val="|"/>
                        <m:endChr m:val="|"/>
                        <m:ctrlPr>
                          <a:rPr lang="en-US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3−4</m:t>
                        </m:r>
                      </m:e>
                    </m:d>
                    <m:r>
                      <a:rPr lang="en-US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+|0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endParaRPr lang="ro-RO" sz="2800" b="0" i="1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mbria Math" panose="02040503050406030204" pitchFamily="18" charset="0"/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ro-RO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              </a:t>
                </a:r>
                <a14:m>
                  <m:oMath xmlns:m="http://schemas.openxmlformats.org/officeDocument/2006/math"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3+1+1</m:t>
                    </m:r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endParaRPr lang="ro-RO" sz="2800" b="0" i="1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1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4641272"/>
                <a:ext cx="9071640" cy="2493819"/>
              </a:xfrm>
              <a:prstGeom prst="rect">
                <a:avLst/>
              </a:prstGeom>
              <a:blipFill>
                <a:blip r:embed="rId2"/>
                <a:stretch>
                  <a:fillRect l="-280" t="-404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3B2E1268-A10B-3942-BE8A-0C506D3661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398" y="1419656"/>
            <a:ext cx="3043828" cy="304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087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Minkowski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r>
              <a:rPr lang="en-US" sz="4400" b="0" strike="noStrike" spc="-1" baseline="-25000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Shape 2"/>
              <p:cNvSpPr txBox="1"/>
              <p:nvPr/>
            </p:nvSpPr>
            <p:spPr>
              <a:xfrm>
                <a:off x="504000" y="2002972"/>
                <a:ext cx="9071640" cy="51321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Pentru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vectorii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14:m>
                  <m:oMath xmlns:m="http://schemas.openxmlformats.org/officeDocument/2006/math"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…</m:t>
                        </m:r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ro-RO" sz="28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și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14:m>
                  <m:oMath xmlns:m="http://schemas.openxmlformats.org/officeDocument/2006/math"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=(</m:t>
                    </m:r>
                    <m:sSub>
                      <m:sSubPr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,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…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avem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</a:t>
                </a:r>
              </a:p>
              <a:p>
                <a:pPr marL="108000" algn="ctr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sSub>
                          <m:sSubPr>
                            <m:ctrlPr>
                              <a:rPr lang="en-US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sz="28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ctrlPr>
                          <a:rPr lang="ro-RO" sz="280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radPr>
                      <m:deg>
                        <m:r>
                          <m:rPr>
                            <m:brk m:alnAt="7"/>
                          </m:rP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𝑝</m:t>
                        </m:r>
                      </m:deg>
                      <m:e>
                        <m:sSup>
                          <m:sSupPr>
                            <m:ctrlP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b="0" i="1" spc="-1" smtClean="0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8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|</m:t>
                            </m:r>
                          </m:e>
                          <m:sup>
                            <m:r>
                              <a:rPr lang="en-US" sz="28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p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+…+</m:t>
                        </m:r>
                        <m:sSup>
                          <m:sSupPr>
                            <m:ctrlP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800" b="0" i="1" spc="-1" smtClean="0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2800" b="0" i="1" spc="-1" smtClean="0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|</m:t>
                            </m:r>
                          </m:e>
                          <m:sup>
                            <m:r>
                              <a:rPr lang="en-US" sz="28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p>
                      </m:e>
                    </m:rad>
                  </m:oMath>
                </a14:m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Distanța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Minkowski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este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o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generalizare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pentru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distanțele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Euclidiană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(</a:t>
                </a:r>
                <a14:m>
                  <m:oMath xmlns:m="http://schemas.openxmlformats.org/officeDocument/2006/math"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)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și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Manhattan (</a:t>
                </a:r>
                <a14:m>
                  <m:oMath xmlns:m="http://schemas.openxmlformats.org/officeDocument/2006/math"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)</a:t>
                </a: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Dacă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14:m>
                  <m:oMath xmlns:m="http://schemas.openxmlformats.org/officeDocument/2006/math"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&lt;1</m:t>
                    </m:r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,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atunci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nu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mai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este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distanță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. Nu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respectă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inegalitatea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triunghiului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pentru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14:m>
                  <m:oMath xmlns:m="http://schemas.openxmlformats.org/officeDocument/2006/math"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=(0,0) </m:t>
                    </m:r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ro-RO" sz="2800" b="0" i="0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y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(1,1)</m:t>
                    </m:r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și </a:t>
                </a:r>
                <a14:m>
                  <m:oMath xmlns:m="http://schemas.openxmlformats.org/officeDocument/2006/math"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𝑧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(0,1)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</a:t>
                </a:r>
              </a:p>
              <a:p>
                <a:pPr marL="108000" algn="ctr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sSub>
                          <m:sSubPr>
                            <m:ctrlPr>
                              <a:rPr lang="en-US" sz="280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8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ro-RO" sz="28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ro-RO" sz="28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&lt;1</m:t>
                            </m:r>
                          </m:sub>
                        </m:sSub>
                      </m:sub>
                    </m:sSub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(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,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)&gt;</m:t>
                    </m:r>
                    <m:sSub>
                      <m:sSubPr>
                        <m:ctrlPr>
                          <a:rPr lang="en-US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sSub>
                          <m:sSubPr>
                            <m:ctrlPr>
                              <a:rPr lang="en-US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&lt;1</m:t>
                            </m:r>
                          </m:sub>
                        </m:sSub>
                      </m:sub>
                    </m:sSub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(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,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𝑧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+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sSub>
                          <m:sSubPr>
                            <m:ctrlPr>
                              <a:rPr lang="en-US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&lt;1</m:t>
                            </m:r>
                          </m:sub>
                        </m:sSub>
                      </m:sub>
                    </m:sSub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(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𝑧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,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</p:txBody>
          </p:sp>
        </mc:Choice>
        <mc:Fallback xmlns="">
          <p:sp>
            <p:nvSpPr>
              <p:cNvPr id="51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2002972"/>
                <a:ext cx="9071640" cy="5132120"/>
              </a:xfrm>
              <a:prstGeom prst="rect">
                <a:avLst/>
              </a:prstGeom>
              <a:blipFill>
                <a:blip r:embed="rId2"/>
                <a:stretch>
                  <a:fillRect t="-222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972823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Hamming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Shape 2"/>
              <p:cNvSpPr txBox="1"/>
              <p:nvPr/>
            </p:nvSpPr>
            <p:spPr>
              <a:xfrm>
                <a:off x="504000" y="2002972"/>
                <a:ext cx="9071640" cy="51321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exemplu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,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utilă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pentru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probleme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clasificare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cu date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categorice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sau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secvențe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ADN</a:t>
                </a: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Pentru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vectorii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14:m>
                  <m:oMath xmlns:m="http://schemas.openxmlformats.org/officeDocument/2006/math"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𝐺</m:t>
                        </m:r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și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14:m>
                  <m:oMath xmlns:m="http://schemas.openxmlformats.org/officeDocument/2006/math"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=(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𝐺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,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𝐺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,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𝑇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,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avem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</a:t>
                </a:r>
              </a:p>
              <a:p>
                <a:pPr marL="108000" algn="ctr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𝐻𝑎𝑚𝑚𝑖𝑛𝑔</m:t>
                        </m:r>
                      </m:sub>
                    </m:sSub>
                    <m:d>
                      <m:dPr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1+0+0+1=2</m:t>
                    </m:r>
                  </m:oMath>
                </a14:m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Câte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trăsături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(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componente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)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diferă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între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cei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doi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vectori</a:t>
                </a: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</p:txBody>
          </p:sp>
        </mc:Choice>
        <mc:Fallback xmlns="">
          <p:sp>
            <p:nvSpPr>
              <p:cNvPr id="51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2002972"/>
                <a:ext cx="9071640" cy="5132120"/>
              </a:xfrm>
              <a:prstGeom prst="rect">
                <a:avLst/>
              </a:prstGeom>
              <a:blipFill>
                <a:blip r:embed="rId2"/>
                <a:stretch>
                  <a:fillRect t="-2222" r="-83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62665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Edit (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Levenshtein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</p:txBody>
      </p:sp>
      <p:sp>
        <p:nvSpPr>
          <p:cNvPr id="51" name="TextShape 2"/>
          <p:cNvSpPr txBox="1"/>
          <p:nvPr/>
        </p:nvSpPr>
        <p:spPr>
          <a:xfrm>
            <a:off x="504000" y="2002972"/>
            <a:ext cx="9071640" cy="5132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utilă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probleme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clasificare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cu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șiruri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caractere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documente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text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sau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secvențe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ADN),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secvențe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temporale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imagini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video)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Distanța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dată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câte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modificări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inserare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ștergere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înlocuire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sunt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necesare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a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transforma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un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obiect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cel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de-al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doilea</a:t>
            </a: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secvențe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video,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folosim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Dynamic Time Warping (DTW)</a:t>
            </a:r>
          </a:p>
        </p:txBody>
      </p:sp>
    </p:spTree>
    <p:extLst>
      <p:ext uri="{BB962C8B-B14F-4D97-AF65-F5344CB8AC3E}">
        <p14:creationId xmlns:p14="http://schemas.microsoft.com/office/powerpoint/2010/main" val="3217443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Aplicație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Clasificarea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gesturilor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A189CA-9388-A14B-B91F-91FA5AE29E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862" y="2843487"/>
            <a:ext cx="4039916" cy="3452132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C5ADF2-9194-DA4D-828A-E16C1A5DED5C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504000" y="1843314"/>
            <a:ext cx="9071640" cy="667659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Ce gest </a:t>
            </a:r>
            <a:r>
              <a:rPr lang="en-US" sz="2800" dirty="0" err="1"/>
              <a:t>reprezintă</a:t>
            </a:r>
            <a:r>
              <a:rPr lang="en-US" sz="2800" dirty="0"/>
              <a:t> </a:t>
            </a:r>
            <a:r>
              <a:rPr lang="en-US" sz="2800" dirty="0" err="1"/>
              <a:t>mișcarea</a:t>
            </a:r>
            <a:r>
              <a:rPr lang="en-US" sz="2800" dirty="0"/>
              <a:t> </a:t>
            </a:r>
            <a:r>
              <a:rPr lang="en-US" sz="2800" dirty="0" err="1"/>
              <a:t>persoanei</a:t>
            </a:r>
            <a:r>
              <a:rPr lang="en-US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657434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Considerăm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10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clase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gesturi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A59BF6-F4A9-5F46-A011-EE6583146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85" y="1563479"/>
            <a:ext cx="9697091" cy="5011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5362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recunoașterii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gesturilor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F0D05B-489D-BE4D-ADDF-E8305AA0F1E1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504000" y="1930400"/>
            <a:ext cx="9071640" cy="422308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Trebuie</a:t>
            </a:r>
            <a:r>
              <a:rPr lang="en-US" sz="2800" dirty="0"/>
              <a:t> </a:t>
            </a:r>
            <a:r>
              <a:rPr lang="en-US" sz="2800" dirty="0" err="1"/>
              <a:t>să</a:t>
            </a:r>
            <a:r>
              <a:rPr lang="en-US" sz="2800" dirty="0"/>
              <a:t> </a:t>
            </a:r>
            <a:r>
              <a:rPr lang="en-US" sz="2800" dirty="0" err="1"/>
              <a:t>recunoaștem</a:t>
            </a:r>
            <a:r>
              <a:rPr lang="en-US" sz="2800" dirty="0"/>
              <a:t> 10 </a:t>
            </a:r>
            <a:r>
              <a:rPr lang="en-US" sz="2800" dirty="0" err="1"/>
              <a:t>gesturi</a:t>
            </a:r>
            <a:r>
              <a:rPr lang="en-US" sz="2800" dirty="0"/>
              <a:t> simple </a:t>
            </a:r>
            <a:r>
              <a:rPr lang="en-US" sz="2800" dirty="0" err="1"/>
              <a:t>realizate</a:t>
            </a:r>
            <a:r>
              <a:rPr lang="en-US" sz="2800" dirty="0"/>
              <a:t> de </a:t>
            </a:r>
            <a:r>
              <a:rPr lang="en-US" sz="2800" dirty="0" err="1"/>
              <a:t>către</a:t>
            </a:r>
            <a:r>
              <a:rPr lang="en-US" sz="2800" dirty="0"/>
              <a:t> o </a:t>
            </a:r>
            <a:r>
              <a:rPr lang="en-US" sz="2800" dirty="0" err="1"/>
              <a:t>persoană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Fiecare</a:t>
            </a:r>
            <a:r>
              <a:rPr lang="en-US" sz="2800" dirty="0"/>
              <a:t> gest </a:t>
            </a:r>
            <a:r>
              <a:rPr lang="en-US" sz="2800" dirty="0" err="1"/>
              <a:t>corespunde</a:t>
            </a:r>
            <a:r>
              <a:rPr lang="en-US" sz="2800" dirty="0"/>
              <a:t> </a:t>
            </a:r>
            <a:r>
              <a:rPr lang="en-US" sz="2800" dirty="0" err="1"/>
              <a:t>unui</a:t>
            </a:r>
            <a:r>
              <a:rPr lang="en-US" sz="2800" dirty="0"/>
              <a:t> </a:t>
            </a:r>
            <a:r>
              <a:rPr lang="en-US" sz="2800" dirty="0" err="1"/>
              <a:t>număr</a:t>
            </a:r>
            <a:r>
              <a:rPr lang="en-US" sz="2800" dirty="0"/>
              <a:t> de la 0 la 9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Contează</a:t>
            </a:r>
            <a:r>
              <a:rPr lang="en-US" sz="2800" dirty="0"/>
              <a:t> </a:t>
            </a:r>
            <a:r>
              <a:rPr lang="en-US" sz="2800" dirty="0" err="1"/>
              <a:t>doar</a:t>
            </a:r>
            <a:r>
              <a:rPr lang="en-US" sz="2800" dirty="0"/>
              <a:t> </a:t>
            </a:r>
            <a:r>
              <a:rPr lang="en-US" sz="2800" dirty="0" err="1"/>
              <a:t>traiectoria</a:t>
            </a:r>
            <a:r>
              <a:rPr lang="en-US" sz="2800" dirty="0"/>
              <a:t> </a:t>
            </a:r>
            <a:r>
              <a:rPr lang="en-US" sz="2800" dirty="0" err="1"/>
              <a:t>urmată</a:t>
            </a:r>
            <a:r>
              <a:rPr lang="en-US" sz="2800" dirty="0"/>
              <a:t> de </a:t>
            </a:r>
            <a:r>
              <a:rPr lang="en-US" sz="2800" dirty="0" err="1"/>
              <a:t>mână</a:t>
            </a:r>
            <a:r>
              <a:rPr lang="en-US" sz="2800" dirty="0"/>
              <a:t>, nu </a:t>
            </a:r>
            <a:r>
              <a:rPr lang="en-US" sz="2800" dirty="0" err="1"/>
              <a:t>și</a:t>
            </a:r>
            <a:r>
              <a:rPr lang="en-US" sz="2800" dirty="0"/>
              <a:t> forma </a:t>
            </a:r>
            <a:r>
              <a:rPr lang="en-US" sz="2800" dirty="0" err="1"/>
              <a:t>mâinii</a:t>
            </a:r>
            <a:r>
              <a:rPr lang="en-US" sz="2800" dirty="0"/>
              <a:t> / </a:t>
            </a:r>
            <a:r>
              <a:rPr lang="en-US" sz="2800" dirty="0" err="1"/>
              <a:t>poziția</a:t>
            </a:r>
            <a:r>
              <a:rPr lang="en-US" sz="2800" dirty="0"/>
              <a:t> </a:t>
            </a:r>
            <a:r>
              <a:rPr lang="en-US" sz="2800" dirty="0" err="1"/>
              <a:t>degetelor</a:t>
            </a: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 err="1"/>
              <a:t>Acestă</a:t>
            </a:r>
            <a:r>
              <a:rPr lang="en-US" sz="2800" dirty="0"/>
              <a:t> </a:t>
            </a:r>
            <a:r>
              <a:rPr lang="en-US" sz="2800" dirty="0" err="1"/>
              <a:t>este</a:t>
            </a:r>
            <a:r>
              <a:rPr lang="en-US" sz="2800" dirty="0"/>
              <a:t> </a:t>
            </a:r>
            <a:r>
              <a:rPr lang="en-US" sz="2800" dirty="0" err="1"/>
              <a:t>doar</a:t>
            </a:r>
            <a:r>
              <a:rPr lang="en-US" sz="2800" dirty="0"/>
              <a:t> o </a:t>
            </a:r>
            <a:r>
              <a:rPr lang="en-US" sz="2800" dirty="0" err="1"/>
              <a:t>alegere</a:t>
            </a:r>
            <a:r>
              <a:rPr lang="en-US" sz="2800" dirty="0"/>
              <a:t> </a:t>
            </a:r>
            <a:r>
              <a:rPr lang="en-US" sz="2800" dirty="0" err="1"/>
              <a:t>valabilă</a:t>
            </a:r>
            <a:r>
              <a:rPr lang="en-US" sz="2800" dirty="0"/>
              <a:t> </a:t>
            </a:r>
            <a:r>
              <a:rPr lang="en-US" sz="2800" dirty="0" err="1"/>
              <a:t>pentru</a:t>
            </a:r>
            <a:r>
              <a:rPr lang="en-US" sz="2800" dirty="0"/>
              <a:t> </a:t>
            </a:r>
            <a:r>
              <a:rPr lang="en-US" sz="2800" dirty="0" err="1"/>
              <a:t>problema</a:t>
            </a:r>
            <a:r>
              <a:rPr lang="en-US" sz="2800" dirty="0"/>
              <a:t> </a:t>
            </a:r>
            <a:r>
              <a:rPr lang="en-US" sz="2800" dirty="0" err="1"/>
              <a:t>aleasă</a:t>
            </a: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 err="1"/>
              <a:t>În</a:t>
            </a:r>
            <a:r>
              <a:rPr lang="en-US" sz="2800" dirty="0"/>
              <a:t> </a:t>
            </a:r>
            <a:r>
              <a:rPr lang="en-US" sz="2800" dirty="0" err="1"/>
              <a:t>multe</a:t>
            </a:r>
            <a:r>
              <a:rPr lang="en-US" sz="2800" dirty="0"/>
              <a:t> </a:t>
            </a:r>
            <a:r>
              <a:rPr lang="en-US" sz="2800" dirty="0" err="1"/>
              <a:t>situații</a:t>
            </a:r>
            <a:r>
              <a:rPr lang="en-US" sz="2800" dirty="0"/>
              <a:t> (</a:t>
            </a:r>
            <a:r>
              <a:rPr lang="en-US" sz="2800" dirty="0" err="1"/>
              <a:t>recunoașterea</a:t>
            </a:r>
            <a:r>
              <a:rPr lang="en-US" sz="2800" dirty="0"/>
              <a:t> </a:t>
            </a:r>
            <a:r>
              <a:rPr lang="en-US" sz="2800" dirty="0" err="1"/>
              <a:t>limbajului</a:t>
            </a:r>
            <a:r>
              <a:rPr lang="en-US" sz="2800" dirty="0"/>
              <a:t> </a:t>
            </a:r>
            <a:r>
              <a:rPr lang="en-US" sz="2800" dirty="0" err="1"/>
              <a:t>semnelor</a:t>
            </a:r>
            <a:r>
              <a:rPr lang="en-US" sz="2800" dirty="0"/>
              <a:t>), </a:t>
            </a:r>
            <a:r>
              <a:rPr lang="en-US" sz="2800" dirty="0" err="1"/>
              <a:t>poziția</a:t>
            </a:r>
            <a:r>
              <a:rPr lang="en-US" sz="2800" dirty="0"/>
              <a:t> </a:t>
            </a:r>
            <a:r>
              <a:rPr lang="en-US" sz="2800" dirty="0" err="1"/>
              <a:t>degetelor</a:t>
            </a:r>
            <a:r>
              <a:rPr lang="en-US" sz="2800" dirty="0"/>
              <a:t> </a:t>
            </a:r>
            <a:r>
              <a:rPr lang="en-US" sz="2800" dirty="0" err="1"/>
              <a:t>este</a:t>
            </a:r>
            <a:r>
              <a:rPr lang="en-US" sz="2800" dirty="0"/>
              <a:t> </a:t>
            </a:r>
            <a:r>
              <a:rPr lang="en-US" sz="2800" dirty="0" err="1"/>
              <a:t>utilă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4218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Descompunerea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problemei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741FF2-2CAE-A043-B251-8A4D13C00B12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504000" y="1886856"/>
            <a:ext cx="9071640" cy="5239658"/>
          </a:xfrm>
        </p:spPr>
        <p:txBody>
          <a:bodyPr lIns="0"/>
          <a:lstStyle/>
          <a:p>
            <a:r>
              <a:rPr lang="en-US" sz="2800" dirty="0" err="1"/>
              <a:t>Avem</a:t>
            </a:r>
            <a:r>
              <a:rPr lang="en-US" sz="2800" dirty="0"/>
              <a:t> </a:t>
            </a:r>
            <a:r>
              <a:rPr lang="en-US" sz="2800" dirty="0" err="1"/>
              <a:t>nevoie</a:t>
            </a:r>
            <a:r>
              <a:rPr lang="en-US" sz="2800" dirty="0"/>
              <a:t> de </a:t>
            </a:r>
            <a:r>
              <a:rPr lang="en-US" sz="2800" dirty="0" err="1"/>
              <a:t>mai</a:t>
            </a:r>
            <a:r>
              <a:rPr lang="en-US" sz="2800" dirty="0"/>
              <a:t> </a:t>
            </a:r>
            <a:r>
              <a:rPr lang="en-US" sz="2800" dirty="0" err="1"/>
              <a:t>multe</a:t>
            </a:r>
            <a:r>
              <a:rPr lang="en-US" sz="2800" dirty="0"/>
              <a:t> </a:t>
            </a:r>
            <a:r>
              <a:rPr lang="en-US" sz="2800" dirty="0" err="1"/>
              <a:t>sisteme</a:t>
            </a:r>
            <a:r>
              <a:rPr lang="en-US" sz="2800" dirty="0"/>
              <a:t> </a:t>
            </a:r>
            <a:r>
              <a:rPr lang="en-US" sz="2800" dirty="0" err="1"/>
              <a:t>pentru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A </a:t>
            </a:r>
            <a:r>
              <a:rPr lang="en-US" sz="2800" dirty="0" err="1"/>
              <a:t>determina</a:t>
            </a:r>
            <a:r>
              <a:rPr lang="en-US" sz="2800" dirty="0"/>
              <a:t> / </a:t>
            </a:r>
            <a:r>
              <a:rPr lang="en-US" sz="2800" dirty="0" err="1"/>
              <a:t>estima</a:t>
            </a:r>
            <a:r>
              <a:rPr lang="en-US" sz="2800" dirty="0"/>
              <a:t> cum s-a </a:t>
            </a:r>
            <a:r>
              <a:rPr lang="en-US" sz="2800" dirty="0" err="1"/>
              <a:t>mișcat</a:t>
            </a:r>
            <a:r>
              <a:rPr lang="en-US" sz="2800" dirty="0"/>
              <a:t> </a:t>
            </a:r>
            <a:r>
              <a:rPr lang="en-US" sz="2800" dirty="0" err="1"/>
              <a:t>persoana</a:t>
            </a:r>
            <a:br>
              <a:rPr lang="en-US" sz="2800" dirty="0"/>
            </a:br>
            <a:r>
              <a:rPr lang="en-US" sz="2800" dirty="0"/>
              <a:t>• </a:t>
            </a:r>
            <a:r>
              <a:rPr lang="en-US" sz="2800" dirty="0" err="1"/>
              <a:t>Detectarea</a:t>
            </a:r>
            <a:r>
              <a:rPr lang="en-US" sz="2800" dirty="0"/>
              <a:t> </a:t>
            </a:r>
            <a:r>
              <a:rPr lang="en-US" sz="2800" dirty="0" err="1"/>
              <a:t>și</a:t>
            </a:r>
            <a:r>
              <a:rPr lang="en-US" sz="2800" dirty="0"/>
              <a:t> </a:t>
            </a:r>
            <a:r>
              <a:rPr lang="en-US" sz="2800" dirty="0" err="1"/>
              <a:t>urmărirea</a:t>
            </a:r>
            <a:r>
              <a:rPr lang="en-US" sz="2800" dirty="0"/>
              <a:t> </a:t>
            </a:r>
            <a:r>
              <a:rPr lang="en-US" sz="2800" dirty="0" err="1"/>
              <a:t>persoanei</a:t>
            </a:r>
            <a:br>
              <a:rPr lang="en-US" sz="2800" dirty="0"/>
            </a:br>
            <a:r>
              <a:rPr lang="en-US" sz="2800" dirty="0"/>
              <a:t>• </a:t>
            </a:r>
            <a:r>
              <a:rPr lang="en-US" sz="2800" dirty="0" err="1"/>
              <a:t>Detectarea</a:t>
            </a:r>
            <a:r>
              <a:rPr lang="en-US" sz="2800" dirty="0"/>
              <a:t> </a:t>
            </a:r>
            <a:r>
              <a:rPr lang="en-US" sz="2800" dirty="0" err="1"/>
              <a:t>și</a:t>
            </a:r>
            <a:r>
              <a:rPr lang="en-US" sz="2800" dirty="0"/>
              <a:t> </a:t>
            </a:r>
            <a:r>
              <a:rPr lang="en-US" sz="2800" dirty="0" err="1"/>
              <a:t>urmărirea</a:t>
            </a:r>
            <a:r>
              <a:rPr lang="en-US" sz="2800" dirty="0"/>
              <a:t> </a:t>
            </a:r>
            <a:r>
              <a:rPr lang="en-US" sz="2800" dirty="0" err="1"/>
              <a:t>mâinii</a:t>
            </a:r>
            <a:endParaRPr lang="en-US" sz="2800" dirty="0"/>
          </a:p>
          <a:p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>
                <a:solidFill>
                  <a:srgbClr val="FF0000"/>
                </a:solidFill>
              </a:rPr>
              <a:t>A </a:t>
            </a:r>
            <a:r>
              <a:rPr lang="en-US" sz="2800" dirty="0" err="1">
                <a:solidFill>
                  <a:srgbClr val="FF0000"/>
                </a:solidFill>
              </a:rPr>
              <a:t>recunoaște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 err="1">
                <a:solidFill>
                  <a:srgbClr val="FF0000"/>
                </a:solidFill>
              </a:rPr>
              <a:t>ce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 err="1">
                <a:solidFill>
                  <a:srgbClr val="FF0000"/>
                </a:solidFill>
              </a:rPr>
              <a:t>reprezintă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 err="1">
                <a:solidFill>
                  <a:srgbClr val="FF0000"/>
                </a:solidFill>
              </a:rPr>
              <a:t>mișcarea</a:t>
            </a:r>
            <a:br>
              <a:rPr lang="en-US" sz="2800" i="1" dirty="0"/>
            </a:br>
            <a:r>
              <a:rPr lang="en-US" sz="2800" dirty="0"/>
              <a:t>• </a:t>
            </a:r>
            <a:r>
              <a:rPr lang="en-US" sz="2800" dirty="0" err="1"/>
              <a:t>Estimarea</a:t>
            </a:r>
            <a:r>
              <a:rPr lang="en-US" sz="2800" dirty="0"/>
              <a:t> </a:t>
            </a:r>
            <a:r>
              <a:rPr lang="en-US" sz="2800" dirty="0" err="1"/>
              <a:t>și</a:t>
            </a:r>
            <a:r>
              <a:rPr lang="en-US" sz="2800" dirty="0"/>
              <a:t> </a:t>
            </a:r>
            <a:r>
              <a:rPr lang="en-US" sz="2800" dirty="0" err="1"/>
              <a:t>recunoașterea</a:t>
            </a:r>
            <a:r>
              <a:rPr lang="en-US" sz="2800" dirty="0"/>
              <a:t> </a:t>
            </a:r>
            <a:r>
              <a:rPr lang="en-US" sz="2800" dirty="0" err="1"/>
              <a:t>mișcării</a:t>
            </a:r>
            <a:r>
              <a:rPr lang="en-US" sz="2800" dirty="0"/>
              <a:t> </a:t>
            </a:r>
            <a:r>
              <a:rPr lang="en-US" sz="2800" dirty="0" err="1"/>
              <a:t>sunt</a:t>
            </a:r>
            <a:r>
              <a:rPr lang="en-US" sz="2800" dirty="0"/>
              <a:t> </a:t>
            </a:r>
            <a:r>
              <a:rPr lang="en-US" sz="2800" dirty="0" err="1"/>
              <a:t>lucruri</a:t>
            </a:r>
            <a:r>
              <a:rPr lang="en-US" sz="2800" dirty="0"/>
              <a:t> </a:t>
            </a:r>
            <a:r>
              <a:rPr lang="en-US" sz="2800" dirty="0" err="1"/>
              <a:t>complet</a:t>
            </a:r>
            <a:r>
              <a:rPr lang="en-US" sz="2800" dirty="0"/>
              <a:t> </a:t>
            </a:r>
            <a:r>
              <a:rPr lang="en-US" sz="2800" dirty="0" err="1"/>
              <a:t>diferite</a:t>
            </a:r>
            <a:r>
              <a:rPr lang="en-US" sz="2800" dirty="0"/>
              <a:t>:</a:t>
            </a:r>
            <a:br>
              <a:rPr lang="en-US" sz="2800" dirty="0"/>
            </a:br>
            <a:r>
              <a:rPr lang="en-US" sz="2800" dirty="0"/>
              <a:t>• </a:t>
            </a:r>
            <a:r>
              <a:rPr lang="en-US" sz="2800" dirty="0" err="1"/>
              <a:t>Atunci</a:t>
            </a:r>
            <a:r>
              <a:rPr lang="en-US" sz="2800" dirty="0"/>
              <a:t> </a:t>
            </a:r>
            <a:r>
              <a:rPr lang="en-US" sz="2800" dirty="0" err="1"/>
              <a:t>când</a:t>
            </a:r>
            <a:r>
              <a:rPr lang="en-US" sz="2800" dirty="0"/>
              <a:t> </a:t>
            </a:r>
            <a:r>
              <a:rPr lang="en-US" sz="2800" dirty="0" err="1"/>
              <a:t>cineva</a:t>
            </a:r>
            <a:r>
              <a:rPr lang="en-US" sz="2800" dirty="0"/>
              <a:t> </a:t>
            </a:r>
            <a:r>
              <a:rPr lang="en-US" sz="2800" dirty="0" err="1"/>
              <a:t>comunică</a:t>
            </a:r>
            <a:r>
              <a:rPr lang="en-US" sz="2800" dirty="0"/>
              <a:t> </a:t>
            </a:r>
            <a:r>
              <a:rPr lang="en-US" sz="2800" dirty="0" err="1"/>
              <a:t>prin</a:t>
            </a:r>
            <a:r>
              <a:rPr lang="en-US" sz="2800" dirty="0"/>
              <a:t> </a:t>
            </a:r>
            <a:r>
              <a:rPr lang="en-US" sz="2800" dirty="0" err="1"/>
              <a:t>limbajul</a:t>
            </a:r>
            <a:r>
              <a:rPr lang="en-US" sz="2800" dirty="0"/>
              <a:t> </a:t>
            </a:r>
            <a:r>
              <a:rPr lang="en-US" sz="2800" dirty="0" err="1"/>
              <a:t>semnelor</a:t>
            </a:r>
            <a:r>
              <a:rPr lang="en-US" sz="2800" dirty="0"/>
              <a:t>, </a:t>
            </a:r>
            <a:r>
              <a:rPr lang="en-US" sz="2800" dirty="0" err="1"/>
              <a:t>vedem</a:t>
            </a:r>
            <a:r>
              <a:rPr lang="en-US" sz="2800" dirty="0"/>
              <a:t> cum se </a:t>
            </a:r>
            <a:r>
              <a:rPr lang="en-US" sz="2800" dirty="0" err="1"/>
              <a:t>mișcă</a:t>
            </a:r>
            <a:r>
              <a:rPr lang="en-US" sz="2800" dirty="0"/>
              <a:t>, </a:t>
            </a:r>
            <a:r>
              <a:rPr lang="en-US" sz="2800" dirty="0" err="1"/>
              <a:t>dar</a:t>
            </a:r>
            <a:r>
              <a:rPr lang="en-US" sz="2800" dirty="0"/>
              <a:t> nu </a:t>
            </a:r>
            <a:r>
              <a:rPr lang="en-US" sz="2800" dirty="0" err="1"/>
              <a:t>înțelegem</a:t>
            </a:r>
            <a:r>
              <a:rPr lang="en-US" sz="2800" dirty="0"/>
              <a:t> </a:t>
            </a:r>
            <a:r>
              <a:rPr lang="en-US" sz="2800" dirty="0" err="1"/>
              <a:t>ce</a:t>
            </a:r>
            <a:r>
              <a:rPr lang="en-US" sz="2800" dirty="0"/>
              <a:t> </a:t>
            </a:r>
            <a:r>
              <a:rPr lang="en-US" sz="2800" dirty="0" err="1"/>
              <a:t>reprezintă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25490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Recunoașterea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gesturilor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E0572D-5D7D-E64B-9AC3-44328921E1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539" y="1306286"/>
            <a:ext cx="8187773" cy="60570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DE6820-4D5E-6047-B812-C4C2E4908312}"/>
              </a:ext>
            </a:extLst>
          </p:cNvPr>
          <p:cNvSpPr txBox="1"/>
          <p:nvPr/>
        </p:nvSpPr>
        <p:spPr>
          <a:xfrm>
            <a:off x="743210" y="5472545"/>
            <a:ext cx="500642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Cum </a:t>
            </a:r>
            <a:r>
              <a:rPr lang="en-US" sz="2400" dirty="0" err="1"/>
              <a:t>determinăm</a:t>
            </a:r>
            <a:r>
              <a:rPr lang="en-US" sz="2400" dirty="0"/>
              <a:t> </a:t>
            </a:r>
            <a:r>
              <a:rPr lang="en-US" sz="2400" dirty="0" err="1"/>
              <a:t>clasa</a:t>
            </a:r>
            <a:r>
              <a:rPr lang="en-US" sz="2400" dirty="0"/>
              <a:t> </a:t>
            </a:r>
            <a:r>
              <a:rPr lang="en-US" sz="2400" dirty="0" err="1"/>
              <a:t>pentru</a:t>
            </a:r>
            <a:r>
              <a:rPr lang="en-US" sz="2400" dirty="0"/>
              <a:t> </a:t>
            </a:r>
            <a:r>
              <a:rPr lang="en-US" sz="2400" dirty="0" err="1"/>
              <a:t>exemplul</a:t>
            </a:r>
            <a:r>
              <a:rPr lang="en-US" sz="2400" dirty="0"/>
              <a:t> de test? </a:t>
            </a:r>
          </a:p>
          <a:p>
            <a:r>
              <a:rPr lang="en-US" sz="2400" dirty="0">
                <a:solidFill>
                  <a:srgbClr val="FF0000"/>
                </a:solidFill>
              </a:rPr>
              <a:t>k-NN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Cum </a:t>
            </a:r>
            <a:r>
              <a:rPr lang="en-US" sz="2400" dirty="0" err="1"/>
              <a:t>calculăm</a:t>
            </a:r>
            <a:r>
              <a:rPr lang="en-US" sz="2400" dirty="0"/>
              <a:t> </a:t>
            </a:r>
            <a:r>
              <a:rPr lang="en-US" sz="2400" dirty="0" err="1"/>
              <a:t>similaritatea</a:t>
            </a:r>
            <a:r>
              <a:rPr lang="en-US" sz="2400" dirty="0"/>
              <a:t> / </a:t>
            </a:r>
            <a:r>
              <a:rPr lang="en-US" sz="2400" dirty="0" err="1"/>
              <a:t>distanța</a:t>
            </a:r>
            <a:r>
              <a:rPr lang="en-US" sz="2400" dirty="0"/>
              <a:t> </a:t>
            </a:r>
            <a:r>
              <a:rPr lang="en-US" sz="2400" dirty="0" err="1"/>
              <a:t>între</a:t>
            </a:r>
            <a:r>
              <a:rPr lang="en-US" sz="2400" dirty="0"/>
              <a:t> </a:t>
            </a:r>
            <a:r>
              <a:rPr lang="en-US" sz="2400" dirty="0" err="1"/>
              <a:t>gesturi</a:t>
            </a:r>
            <a:r>
              <a:rPr lang="en-US" sz="2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868290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180109" y="301320"/>
            <a:ext cx="9712035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Presupunem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cunoscută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locația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mâinii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3588328"/>
            <a:ext cx="9071640" cy="346363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Presupunem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cunoscută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poziția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mâinii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toate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exemplele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entru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video-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urile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adnotarea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poate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realiza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manual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video-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urile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test,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nevoie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un detector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(nu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discutăm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acest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aspect)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DBE875-D872-9147-8BD6-33DB3EC545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13" y="1521915"/>
            <a:ext cx="9576625" cy="1652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801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Regresie din exemple etichetate</a:t>
            </a:r>
          </a:p>
        </p:txBody>
      </p:sp>
      <p:sp>
        <p:nvSpPr>
          <p:cNvPr id="76" name="TextShape 2"/>
          <p:cNvSpPr txBox="1"/>
          <p:nvPr/>
        </p:nvSpPr>
        <p:spPr>
          <a:xfrm>
            <a:off x="502920" y="186912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Presupunem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set de 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regresiei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estimarea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g(x)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a.î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.:</a:t>
            </a:r>
          </a:p>
        </p:txBody>
      </p:sp>
      <p:pic>
        <p:nvPicPr>
          <p:cNvPr id="77" name="Picture 76"/>
          <p:cNvPicPr/>
          <p:nvPr/>
        </p:nvPicPr>
        <p:blipFill>
          <a:blip r:embed="rId2"/>
          <a:stretch/>
        </p:blipFill>
        <p:spPr>
          <a:xfrm>
            <a:off x="2926080" y="1276360"/>
            <a:ext cx="4079520" cy="3047400"/>
          </a:xfrm>
          <a:prstGeom prst="rect">
            <a:avLst/>
          </a:prstGeom>
          <a:ln>
            <a:noFill/>
          </a:ln>
        </p:spPr>
      </p:pic>
      <p:pic>
        <p:nvPicPr>
          <p:cNvPr id="78" name="Picture 77"/>
          <p:cNvPicPr/>
          <p:nvPr/>
        </p:nvPicPr>
        <p:blipFill>
          <a:blip r:embed="rId3"/>
          <a:stretch/>
        </p:blipFill>
        <p:spPr>
          <a:xfrm>
            <a:off x="756360" y="5183360"/>
            <a:ext cx="7234920" cy="630360"/>
          </a:xfrm>
          <a:prstGeom prst="rect">
            <a:avLst/>
          </a:prstGeom>
          <a:ln>
            <a:noFill/>
          </a:ln>
        </p:spPr>
      </p:pic>
      <p:pic>
        <p:nvPicPr>
          <p:cNvPr id="79" name="Picture 78"/>
          <p:cNvPicPr/>
          <p:nvPr/>
        </p:nvPicPr>
        <p:blipFill>
          <a:blip r:embed="rId4"/>
          <a:stretch/>
        </p:blipFill>
        <p:spPr>
          <a:xfrm>
            <a:off x="3879360" y="6512040"/>
            <a:ext cx="1994400" cy="59436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702545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Compararea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traiectoriilor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403272"/>
            <a:ext cx="9071640" cy="185651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obține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traiectorie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fiecare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gest,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baza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locației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mâinii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fiecare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cadru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comparăm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traiectoriile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8A4E2D-6A30-444D-A42C-857E0E4054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692" y="1563480"/>
            <a:ext cx="7785527" cy="336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847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403272"/>
            <a:ext cx="9071640" cy="185651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Dacă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împerechem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cadrul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stânga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cadrul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dreapta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atunci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cadrul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9 din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dreapta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49569B-A35F-6341-85C9-77D2583477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048" y="1563480"/>
            <a:ext cx="7781544" cy="336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5190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1, 1)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5DE638-6501-D94C-B89C-D8C31A1B2C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048" y="1563480"/>
            <a:ext cx="7781544" cy="337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757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(2, 2)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27C637-9F70-8045-81D2-B77D4B63F8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048" y="1563480"/>
            <a:ext cx="7781544" cy="338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1866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(2, 3)</a:t>
            </a: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63D6C5-EDAF-B646-8203-366BE7A4FD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048" y="1563480"/>
            <a:ext cx="7781544" cy="336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7251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(3, 4)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C510B0-F741-7448-810B-ACD66F711B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048" y="1563480"/>
            <a:ext cx="7781544" cy="338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0366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(3, 4), 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(4, 5)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5CCB91-3666-204E-86B5-0FDE9315BB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048" y="1563480"/>
            <a:ext cx="7781544" cy="338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4656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(3, 4), (4, 5), 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(4, 6)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F3969D-F72D-A24C-B84D-759C201B1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048" y="1563480"/>
            <a:ext cx="7781544" cy="336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3613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(3, 4), (4, 5), (4, 6), 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(5, 7)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4FACDC-A157-3A42-BAC2-D5149DEC9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048" y="1563479"/>
            <a:ext cx="7781544" cy="338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8766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(2, 2), (2, 3), (3, 4), (4, 5), (4, 6), (5, 7), 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(6, 7)</a:t>
            </a: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028A6A-DC6B-5D43-9585-5FF8115457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616" y="1563480"/>
            <a:ext cx="7836408" cy="3383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860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 din exemple etichetate</a:t>
            </a:r>
          </a:p>
        </p:txBody>
      </p:sp>
      <p:sp>
        <p:nvSpPr>
          <p:cNvPr id="86" name="TextShape 2"/>
          <p:cNvSpPr txBox="1"/>
          <p:nvPr/>
        </p:nvSpPr>
        <p:spPr>
          <a:xfrm>
            <a:off x="502920" y="1411920"/>
            <a:ext cx="9071640" cy="51687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Presupunem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că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avem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set de N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antrenare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Problema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învățării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constă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estimarea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funcției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g(x)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a.î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pierdere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(de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MSE):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Eroarea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generalizare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Eroarea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empirică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estimată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): </a:t>
            </a:r>
          </a:p>
        </p:txBody>
      </p:sp>
      <p:pic>
        <p:nvPicPr>
          <p:cNvPr id="87" name="Picture 86"/>
          <p:cNvPicPr/>
          <p:nvPr/>
        </p:nvPicPr>
        <p:blipFill>
          <a:blip r:embed="rId2"/>
          <a:stretch/>
        </p:blipFill>
        <p:spPr>
          <a:xfrm>
            <a:off x="756360" y="1856660"/>
            <a:ext cx="7234920" cy="630360"/>
          </a:xfrm>
          <a:prstGeom prst="rect">
            <a:avLst/>
          </a:prstGeom>
          <a:ln>
            <a:noFill/>
          </a:ln>
        </p:spPr>
      </p:pic>
      <p:pic>
        <p:nvPicPr>
          <p:cNvPr id="88" name="Picture 87"/>
          <p:cNvPicPr/>
          <p:nvPr/>
        </p:nvPicPr>
        <p:blipFill>
          <a:blip r:embed="rId3"/>
          <a:stretch/>
        </p:blipFill>
        <p:spPr>
          <a:xfrm>
            <a:off x="4084560" y="3100580"/>
            <a:ext cx="1881360" cy="560520"/>
          </a:xfrm>
          <a:prstGeom prst="rect">
            <a:avLst/>
          </a:prstGeom>
          <a:ln>
            <a:noFill/>
          </a:ln>
        </p:spPr>
      </p:pic>
      <p:pic>
        <p:nvPicPr>
          <p:cNvPr id="89" name="Picture 88"/>
          <p:cNvPicPr/>
          <p:nvPr/>
        </p:nvPicPr>
        <p:blipFill>
          <a:blip r:embed="rId4"/>
          <a:stretch/>
        </p:blipFill>
        <p:spPr>
          <a:xfrm>
            <a:off x="4129920" y="4360700"/>
            <a:ext cx="1791000" cy="488160"/>
          </a:xfrm>
          <a:prstGeom prst="rect">
            <a:avLst/>
          </a:prstGeom>
          <a:ln>
            <a:noFill/>
          </a:ln>
        </p:spPr>
      </p:pic>
      <p:pic>
        <p:nvPicPr>
          <p:cNvPr id="90" name="Picture 89"/>
          <p:cNvPicPr/>
          <p:nvPr/>
        </p:nvPicPr>
        <p:blipFill>
          <a:blip r:embed="rId5"/>
          <a:stretch/>
        </p:blipFill>
        <p:spPr>
          <a:xfrm>
            <a:off x="1998000" y="5391920"/>
            <a:ext cx="6054480" cy="632520"/>
          </a:xfrm>
          <a:prstGeom prst="rect">
            <a:avLst/>
          </a:prstGeom>
          <a:ln>
            <a:noFill/>
          </a:ln>
        </p:spPr>
      </p:pic>
      <p:pic>
        <p:nvPicPr>
          <p:cNvPr id="91" name="Picture 90"/>
          <p:cNvPicPr/>
          <p:nvPr/>
        </p:nvPicPr>
        <p:blipFill>
          <a:blip r:embed="rId6"/>
          <a:stretch/>
        </p:blipFill>
        <p:spPr>
          <a:xfrm>
            <a:off x="3330360" y="6457320"/>
            <a:ext cx="3390120" cy="857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(3, 4), (4, 5), (4, 6), (5, 7), (6, 7), 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(7, 8)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6898B4-BCD3-034C-BFAE-0EA016E43E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048" y="1563480"/>
            <a:ext cx="7781544" cy="337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8415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(3, 4), (4, 5), (4, 6), (5, 7), (6, 7), (7, 8), 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(8, 9)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8CCD46-10D8-CD45-AB93-4499541F35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048" y="1563480"/>
            <a:ext cx="7781544" cy="337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6930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(3, 4), (4, 5), (4, 6), (5, 7), (6, 7), (7, 8), (8, 9))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Poate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fi de tip many-to-many: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împerecheat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cu Q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Q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3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4E57DA-FDDD-A04E-A6D0-61B13A3CE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3417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875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(3, 4), (4, 5), (4, 6), (5, 7), (6, 7), (7, 8), (8, 9))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Poate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fi de tip many-to-many: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4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împerecheat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cu Q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5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Q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6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401244-19C2-C946-B909-82C84BE61D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342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2260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(3, 4), (4, 5), (4, 6), (5, 7), (6, 7), (7, 8), (8, 9))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Poate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fi de tip many-to-many: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5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M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6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sunt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împerecheate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cu Q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7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C09FA0-913A-7644-95FA-5225C7A739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340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1847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Shape 2"/>
              <p:cNvSpPr txBox="1"/>
              <p:nvPr/>
            </p:nvSpPr>
            <p:spPr>
              <a:xfrm>
                <a:off x="504000" y="5056909"/>
                <a:ext cx="9071640" cy="238298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• </a:t>
                </a:r>
                <a:r>
                  <a:rPr lang="en-US" sz="24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Care </a:t>
                </a:r>
                <a:r>
                  <a:rPr lang="en-US" sz="24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este</a:t>
                </a:r>
                <a:r>
                  <a:rPr lang="en-US" sz="24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:r>
                  <a:rPr lang="en-US" sz="24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costul</a:t>
                </a:r>
                <a:r>
                  <a:rPr lang="en-US" sz="24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:r>
                  <a:rPr lang="en-US" sz="24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alinierii</a:t>
                </a:r>
                <a:r>
                  <a:rPr lang="en-US" sz="24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?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𝑐𝑜𝑠𝑡</m:t>
                      </m:r>
                      <m:d>
                        <m:dPr>
                          <m:ctrlPr>
                            <a:rPr lang="ro-RO" sz="2400" b="0" i="1" strike="noStrike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o-RO" sz="2400" b="0" i="1" strike="noStrike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𝑐𝑜𝑠𝑡</m:t>
                      </m:r>
                      <m:d>
                        <m:dPr>
                          <m:ctrlPr>
                            <a:rPr lang="ro-RO" sz="2400" b="0" i="1" strike="noStrike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o-RO" sz="24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ro-RO" sz="2400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o-RO" sz="24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ro-RO" sz="24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o-RO" sz="2400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+…+</m:t>
                      </m:r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𝑐𝑜𝑠𝑡</m:t>
                      </m:r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ro-RO" sz="24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o-RO" sz="24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ro-RO" sz="24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ro-RO" sz="2400" i="1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ro-RO" sz="24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o-RO" sz="24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o-RO" sz="24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•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Putem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considera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distanța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Euclideană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 </a:t>
                </a:r>
                <a14:m>
                  <m:oMath xmlns:m="http://schemas.openxmlformats.org/officeDocument/2006/math">
                    <m:r>
                      <a:rPr lang="ro-RO" sz="24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𝑐𝑜𝑠𝑡</m:t>
                    </m:r>
                    <m:d>
                      <m:dPr>
                        <m:ctrlP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ro-RO" sz="24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sSub>
                          <m:sSubPr>
                            <m:ctrlP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o-RO" sz="24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endParaRPr lang="en-US" sz="24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</p:txBody>
          </p:sp>
        </mc:Choice>
        <mc:Fallback xmlns="">
          <p:sp>
            <p:nvSpPr>
              <p:cNvPr id="72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5056909"/>
                <a:ext cx="9071640" cy="2382982"/>
              </a:xfrm>
              <a:prstGeom prst="rect">
                <a:avLst/>
              </a:prstGeom>
              <a:blipFill>
                <a:blip r:embed="rId2"/>
                <a:stretch>
                  <a:fillRect l="-838" t="-425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03020358-D8C5-344A-A6FF-AF78953154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294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3124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Shape 2"/>
              <p:cNvSpPr txBox="1"/>
              <p:nvPr/>
            </p:nvSpPr>
            <p:spPr>
              <a:xfrm>
                <a:off x="504000" y="5056909"/>
                <a:ext cx="9071640" cy="238298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• </a:t>
                </a:r>
                <a:r>
                  <a:rPr lang="en-US" sz="24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Care </a:t>
                </a:r>
                <a:r>
                  <a:rPr lang="en-US" sz="24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este</a:t>
                </a:r>
                <a:r>
                  <a:rPr lang="en-US" sz="24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:r>
                  <a:rPr lang="en-US" sz="24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costul</a:t>
                </a:r>
                <a:r>
                  <a:rPr lang="en-US" sz="24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:r>
                  <a:rPr lang="en-US" sz="24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alinierii</a:t>
                </a:r>
                <a:r>
                  <a:rPr lang="en-US" sz="24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?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𝑐𝑜𝑠𝑡</m:t>
                      </m:r>
                      <m:d>
                        <m:dPr>
                          <m:ctrlPr>
                            <a:rPr lang="ro-RO" sz="2400" b="0" i="1" strike="noStrike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o-RO" sz="2400" b="0" i="1" strike="noStrike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𝑐𝑜𝑠𝑡</m:t>
                      </m:r>
                      <m:d>
                        <m:dPr>
                          <m:ctrlPr>
                            <a:rPr lang="ro-RO" sz="2400" b="0" i="1" strike="noStrike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o-RO" sz="24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ro-RO" sz="2400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o-RO" sz="24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ro-RO" sz="24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o-RO" sz="2400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+…+</m:t>
                      </m:r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𝑐𝑜𝑠𝑡</m:t>
                      </m:r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ro-RO" sz="24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o-RO" sz="24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ro-RO" sz="24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ro-RO" sz="2400" i="1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ro-RO" sz="24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o-RO" sz="24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o-RO" sz="24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•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Putem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considera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distanța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Euclideană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 </a:t>
                </a:r>
                <a14:m>
                  <m:oMath xmlns:m="http://schemas.openxmlformats.org/officeDocument/2006/math">
                    <m:r>
                      <a:rPr lang="ro-RO" sz="24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𝑐𝑜𝑠𝑡</m:t>
                    </m:r>
                    <m:d>
                      <m:dPr>
                        <m:ctrlP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ro-RO" sz="24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sSub>
                          <m:sSubPr>
                            <m:ctrlP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o-RO" sz="24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•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Exemplu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 </a:t>
                </a:r>
                <a14:m>
                  <m:oMath xmlns:m="http://schemas.openxmlformats.org/officeDocument/2006/math">
                    <m:r>
                      <a:rPr lang="ro-RO" sz="2400" i="1" spc="-1" smtClean="0">
                        <a:solidFill>
                          <a:srgbClr val="FF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𝑐𝑜𝑠𝑡</m:t>
                    </m:r>
                    <m:d>
                      <m:dPr>
                        <m:ctrlPr>
                          <a:rPr lang="ro-RO" sz="2400" i="1" spc="-1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400" b="0" i="1" spc="-1" smtClean="0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ro-RO" sz="2400" i="1" spc="-1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ro-RO" sz="2400" b="0" i="1" spc="-1" smtClean="0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  <m:r>
                      <a:rPr lang="ro-RO" sz="2400" i="1" spc="-1">
                        <a:solidFill>
                          <a:srgbClr val="FF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ro-RO" sz="2400" i="1" spc="-1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i="1" spc="-1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sSub>
                          <m:sSubPr>
                            <m:ctrlPr>
                              <a:rPr lang="ro-RO" sz="2400" i="1" spc="-1">
                                <a:solidFill>
                                  <a:srgbClr val="FF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i="1" spc="-1">
                                <a:solidFill>
                                  <a:srgbClr val="FF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ro-RO" sz="2400" i="1" spc="-1">
                                <a:solidFill>
                                  <a:srgbClr val="FF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ro-RO" sz="2400" i="1" spc="-1">
                        <a:solidFill>
                          <a:srgbClr val="FF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o-RO" sz="2400" i="1" spc="-1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b="0" i="1" spc="-1" smtClean="0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ro-RO" sz="2400" b="0" i="1" spc="-1" smtClean="0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ro-RO" sz="2400" i="1" spc="-1">
                        <a:solidFill>
                          <a:srgbClr val="FF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ro-RO" sz="2400" i="1" spc="-1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b="0" i="1" spc="-1" smtClean="0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ro-RO" sz="2400" b="0" i="1" spc="-1" smtClean="0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ro-RO" sz="2400" i="1" spc="-1">
                        <a:solidFill>
                          <a:srgbClr val="FF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spc="-1" baseline="-25000" dirty="0">
                  <a:solidFill>
                    <a:srgbClr val="FF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endParaRPr lang="en-US" sz="24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</p:txBody>
          </p:sp>
        </mc:Choice>
        <mc:Fallback xmlns="">
          <p:sp>
            <p:nvSpPr>
              <p:cNvPr id="72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5056909"/>
                <a:ext cx="9071640" cy="2382982"/>
              </a:xfrm>
              <a:prstGeom prst="rect">
                <a:avLst/>
              </a:prstGeom>
              <a:blipFill>
                <a:blip r:embed="rId2"/>
                <a:stretch>
                  <a:fillRect l="-839" t="-370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48904984-9B76-E740-8613-81314E932A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29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72375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4668982"/>
            <a:ext cx="9071640" cy="27709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Am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putea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le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aliniem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((1,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(3, 4), (4, 5), (4, 6), (5, 7), (6, 7), (7, 8), (8, 9))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ro-RO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Care sunt regulile alinierii?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C899D4-2471-F548-BA76-38CC9CC550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294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22143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4668982"/>
            <a:ext cx="9071640" cy="27709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Am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putea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le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aliniem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((1,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(3, 4), (4, 5), (4, 6), (5, 7), (6, 7), (7, 8), (8, 9))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ro-RO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Care sunt regulile alinierii?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legală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((1, 5), (2, 3), (6, 7), (7, 1))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?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Decizia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depinde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aplicație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67B969-CF27-2D42-8F5C-3B7C73229E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29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342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Regulile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alinierii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DTW</a:t>
            </a:r>
          </a:p>
        </p:txBody>
      </p:sp>
      <p:sp>
        <p:nvSpPr>
          <p:cNvPr id="72" name="TextShape 2"/>
          <p:cNvSpPr txBox="1"/>
          <p:nvPr/>
        </p:nvSpPr>
        <p:spPr>
          <a:xfrm>
            <a:off x="504000" y="4668982"/>
            <a:ext cx="9071640" cy="27709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Am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putea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le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aliniem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(1, 1)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(3, 4), (4, 5), (4, 6), (5, 7), (6, 7), (7, 8), 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(8, 9)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ro-RO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Regulile pentru DTW: limitele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Primele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elemente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formează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prima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pereche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(s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,t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Ultimele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elemente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formează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ultima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pereche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(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</a:t>
            </a:r>
            <a:r>
              <a:rPr lang="en-US" sz="2400" spc="-1" baseline="-25000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,t</a:t>
            </a:r>
            <a:r>
              <a:rPr lang="en-US" sz="2400" spc="-1" baseline="-25000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45000"/>
              <a:buFont typeface="Wingdings" pitchFamily="2" charset="2"/>
              <a:buChar char="Ø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E8999E-0023-5144-8972-0BF81CFCE1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294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909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Care este eticheta exemplului de test x?</a:t>
            </a:r>
          </a:p>
        </p:txBody>
      </p:sp>
      <p:sp>
        <p:nvSpPr>
          <p:cNvPr id="48" name="TextShape 2"/>
          <p:cNvSpPr txBox="1"/>
          <p:nvPr/>
        </p:nvSpPr>
        <p:spPr>
          <a:xfrm>
            <a:off x="504000" y="172368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9" name="Picture 48"/>
          <p:cNvPicPr/>
          <p:nvPr/>
        </p:nvPicPr>
        <p:blipFill>
          <a:blip r:embed="rId2"/>
          <a:stretch/>
        </p:blipFill>
        <p:spPr>
          <a:xfrm>
            <a:off x="2338560" y="1831320"/>
            <a:ext cx="5664600" cy="5299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Regulile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alinierii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DTW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Shape 2"/>
              <p:cNvSpPr txBox="1"/>
              <p:nvPr/>
            </p:nvSpPr>
            <p:spPr>
              <a:xfrm>
                <a:off x="504000" y="4668982"/>
                <a:ext cx="9071640" cy="27709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•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Exemplu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aliniere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care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încalcă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monotonia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uFill>
                      <a:solidFill>
                        <a:srgbClr val="FFFFFF"/>
                      </a:solidFill>
                    </a:uFill>
                  </a:rPr>
                  <a:t>(..., (3, 5), (4, 4), ...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)</a:t>
                </a:r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• </a:t>
                </a:r>
                <a:r>
                  <a:rPr lang="ro-RO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Regulile pentru DTW: monotonia (nu ne putem întoarce)</a:t>
                </a:r>
                <a:endParaRPr lang="en-US" sz="24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450900" indent="-342900">
                  <a:spcAft>
                    <a:spcPts val="1414"/>
                  </a:spcAft>
                  <a:buClr>
                    <a:srgbClr val="000000"/>
                  </a:buClr>
                  <a:buSzPct val="80000"/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0</m:t>
                    </m:r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d>
                      <m:dPr>
                        <m:ctrlPr>
                          <a:rPr lang="ro-RO" sz="24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ro-RO" sz="24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ro-RO" sz="2400" b="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Cambria Math" panose="02040503050406030204" pitchFamily="18" charset="0"/>
                </a:endParaRPr>
              </a:p>
              <a:p>
                <a:pPr marL="450900" indent="-342900">
                  <a:spcAft>
                    <a:spcPts val="1414"/>
                  </a:spcAft>
                  <a:buClr>
                    <a:srgbClr val="000000"/>
                  </a:buClr>
                  <a:buSzPct val="80000"/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ro-RO" sz="24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0</m:t>
                    </m:r>
                    <m:r>
                      <a:rPr lang="ro-RO" sz="24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d>
                      <m:dPr>
                        <m:ctrlP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</p:txBody>
          </p:sp>
        </mc:Choice>
        <mc:Fallback xmlns="">
          <p:sp>
            <p:nvSpPr>
              <p:cNvPr id="72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4668982"/>
                <a:ext cx="9071640" cy="2770909"/>
              </a:xfrm>
              <a:prstGeom prst="rect">
                <a:avLst/>
              </a:prstGeom>
              <a:blipFill>
                <a:blip r:embed="rId2"/>
                <a:stretch>
                  <a:fillRect l="-839" t="-319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60DE2092-ECB5-CE43-A7C9-CEE5F2B3AB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294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82116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Regulile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alinierii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DTW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Shape 2"/>
              <p:cNvSpPr txBox="1"/>
              <p:nvPr/>
            </p:nvSpPr>
            <p:spPr>
              <a:xfrm>
                <a:off x="504000" y="4668982"/>
                <a:ext cx="9071640" cy="27709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•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Exemplu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aliniere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care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încalcă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ro-RO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continuitatea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uFill>
                      <a:solidFill>
                        <a:srgbClr val="FFFFFF"/>
                      </a:solidFill>
                    </a:uFill>
                  </a:rPr>
                  <a:t>(..., (3, 5), (7, 8), ...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)</a:t>
                </a:r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• </a:t>
                </a:r>
                <a:r>
                  <a:rPr lang="ro-RO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Regulile pentru DTW: continuitatea (nu putem sări elemente)</a:t>
                </a:r>
                <a:endParaRPr lang="en-US" sz="24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450900" indent="-342900">
                  <a:spcAft>
                    <a:spcPts val="1414"/>
                  </a:spcAft>
                  <a:buClr>
                    <a:srgbClr val="000000"/>
                  </a:buClr>
                  <a:buSzPct val="80000"/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ro-RO" sz="24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ro-RO" sz="24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≤1</m:t>
                    </m:r>
                  </m:oMath>
                </a14:m>
                <a:endParaRPr lang="ro-RO" sz="2400" b="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Cambria Math" panose="02040503050406030204" pitchFamily="18" charset="0"/>
                </a:endParaRPr>
              </a:p>
              <a:p>
                <a:pPr marL="450900" indent="-342900">
                  <a:spcAft>
                    <a:spcPts val="1414"/>
                  </a:spcAft>
                  <a:buClr>
                    <a:srgbClr val="000000"/>
                  </a:buClr>
                  <a:buSzPct val="80000"/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ro-RO" sz="240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</m:oMath>
                </a14:m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</p:txBody>
          </p:sp>
        </mc:Choice>
        <mc:Fallback xmlns="">
          <p:sp>
            <p:nvSpPr>
              <p:cNvPr id="72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4668982"/>
                <a:ext cx="9071640" cy="2770909"/>
              </a:xfrm>
              <a:prstGeom prst="rect">
                <a:avLst/>
              </a:prstGeom>
              <a:blipFill>
                <a:blip r:embed="rId2"/>
                <a:stretch>
                  <a:fillRect l="-839" t="-319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2FAC52F3-D092-BF45-8AF5-D344C194E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295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4484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Regulile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alinierii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DTW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Shape 2"/>
              <p:cNvSpPr txBox="1"/>
              <p:nvPr/>
            </p:nvSpPr>
            <p:spPr>
              <a:xfrm>
                <a:off x="504000" y="4668982"/>
                <a:ext cx="9071640" cy="27709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•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Aliniere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validă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uFill>
                      <a:solidFill>
                        <a:srgbClr val="FFFFFF"/>
                      </a:solidFill>
                    </a:uFill>
                  </a:rPr>
                  <a:t>((1, 1), 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(2, 2), (2, 3), (3, 4), (4, 5), (4, 6), (5, 7), (6, 7), (7, 8), (8, 9))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• </a:t>
                </a:r>
                <a:r>
                  <a:rPr lang="ro-RO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Regulile pentru DTW: monotonia și continuitatea</a:t>
                </a:r>
                <a:endParaRPr lang="en-US" sz="24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450900" indent="-342900">
                  <a:spcAft>
                    <a:spcPts val="1414"/>
                  </a:spcAft>
                  <a:buClr>
                    <a:srgbClr val="000000"/>
                  </a:buClr>
                  <a:buSzPct val="80000"/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0≤</m:t>
                    </m:r>
                    <m:d>
                      <m:dPr>
                        <m:ctrlPr>
                          <a:rPr lang="ro-RO" sz="24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ro-RO" sz="24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≤1</m:t>
                    </m:r>
                  </m:oMath>
                </a14:m>
                <a:endParaRPr lang="ro-RO" sz="2400" b="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Cambria Math" panose="02040503050406030204" pitchFamily="18" charset="0"/>
                </a:endParaRPr>
              </a:p>
              <a:p>
                <a:pPr marL="450900" indent="-342900">
                  <a:spcAft>
                    <a:spcPts val="1414"/>
                  </a:spcAft>
                  <a:buClr>
                    <a:srgbClr val="000000"/>
                  </a:buClr>
                  <a:buSzPct val="80000"/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0≤</m:t>
                    </m:r>
                    <m:d>
                      <m:dPr>
                        <m:ctrlP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ro-RO" sz="240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</m:oMath>
                </a14:m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</p:txBody>
          </p:sp>
        </mc:Choice>
        <mc:Fallback xmlns="">
          <p:sp>
            <p:nvSpPr>
              <p:cNvPr id="72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4668982"/>
                <a:ext cx="9071640" cy="2770909"/>
              </a:xfrm>
              <a:prstGeom prst="rect">
                <a:avLst/>
              </a:prstGeom>
              <a:blipFill>
                <a:blip r:embed="rId2"/>
                <a:stretch>
                  <a:fillRect l="-839" t="-3196" r="-42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3F31FD8D-2750-1B45-A5B3-F09409C5B9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294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7910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Dynamic Time Warping</a:t>
            </a:r>
          </a:p>
        </p:txBody>
      </p:sp>
      <p:sp>
        <p:nvSpPr>
          <p:cNvPr id="72" name="TextShape 2"/>
          <p:cNvSpPr txBox="1"/>
          <p:nvPr/>
        </p:nvSpPr>
        <p:spPr>
          <a:xfrm>
            <a:off x="504000" y="4668982"/>
            <a:ext cx="9071640" cy="27709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DTW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o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distanță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între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secvențe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puncte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Distanța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DTW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între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secvențe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temporale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data de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costul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alinierii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optime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dintre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cele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două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trebuie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respecte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regulile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DTW definite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devreme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10A3A2-687C-9B46-9844-FEADBBA104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294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376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Recunoașterea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gesturilor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E0572D-5D7D-E64B-9AC3-44328921E1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539" y="1306286"/>
            <a:ext cx="8187773" cy="60570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DE6820-4D5E-6047-B812-C4C2E4908312}"/>
              </a:ext>
            </a:extLst>
          </p:cNvPr>
          <p:cNvSpPr txBox="1"/>
          <p:nvPr/>
        </p:nvSpPr>
        <p:spPr>
          <a:xfrm>
            <a:off x="743210" y="5472545"/>
            <a:ext cx="500642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Cum </a:t>
            </a:r>
            <a:r>
              <a:rPr lang="en-US" sz="2400" dirty="0" err="1"/>
              <a:t>determinăm</a:t>
            </a:r>
            <a:r>
              <a:rPr lang="en-US" sz="2400" dirty="0"/>
              <a:t> </a:t>
            </a:r>
            <a:r>
              <a:rPr lang="en-US" sz="2400" dirty="0" err="1"/>
              <a:t>clasa</a:t>
            </a:r>
            <a:r>
              <a:rPr lang="en-US" sz="2400" dirty="0"/>
              <a:t> </a:t>
            </a:r>
            <a:r>
              <a:rPr lang="en-US" sz="2400" dirty="0" err="1"/>
              <a:t>pentru</a:t>
            </a:r>
            <a:r>
              <a:rPr lang="en-US" sz="2400" dirty="0"/>
              <a:t> </a:t>
            </a:r>
            <a:r>
              <a:rPr lang="en-US" sz="2400" dirty="0" err="1"/>
              <a:t>exemplul</a:t>
            </a:r>
            <a:r>
              <a:rPr lang="en-US" sz="2400" dirty="0"/>
              <a:t> de test? </a:t>
            </a:r>
            <a:r>
              <a:rPr lang="en-US" sz="2400" dirty="0">
                <a:solidFill>
                  <a:srgbClr val="FF0000"/>
                </a:solidFill>
              </a:rPr>
              <a:t>k-NN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Cum </a:t>
            </a:r>
            <a:r>
              <a:rPr lang="en-US" sz="2400" dirty="0" err="1"/>
              <a:t>calculăm</a:t>
            </a:r>
            <a:r>
              <a:rPr lang="en-US" sz="2400" dirty="0"/>
              <a:t> </a:t>
            </a:r>
            <a:r>
              <a:rPr lang="en-US" sz="2400" dirty="0" err="1"/>
              <a:t>similaritatea</a:t>
            </a:r>
            <a:r>
              <a:rPr lang="en-US" sz="2400" dirty="0"/>
              <a:t> / </a:t>
            </a:r>
            <a:r>
              <a:rPr lang="en-US" sz="2400" dirty="0" err="1"/>
              <a:t>distanța</a:t>
            </a:r>
            <a:r>
              <a:rPr lang="en-US" sz="2400" dirty="0"/>
              <a:t> </a:t>
            </a:r>
            <a:r>
              <a:rPr lang="en-US" sz="2400" dirty="0" err="1"/>
              <a:t>între</a:t>
            </a:r>
            <a:r>
              <a:rPr lang="en-US" sz="2400" dirty="0"/>
              <a:t> </a:t>
            </a:r>
            <a:r>
              <a:rPr lang="en-US" sz="2400" dirty="0" err="1"/>
              <a:t>gesturi</a:t>
            </a:r>
            <a:r>
              <a:rPr lang="en-US" sz="2400" dirty="0"/>
              <a:t>?</a:t>
            </a:r>
          </a:p>
          <a:p>
            <a:r>
              <a:rPr lang="en-US" sz="2400" dirty="0">
                <a:solidFill>
                  <a:srgbClr val="FF0000"/>
                </a:solidFill>
              </a:rPr>
              <a:t>DTW</a:t>
            </a:r>
          </a:p>
        </p:txBody>
      </p:sp>
    </p:spTree>
    <p:extLst>
      <p:ext uri="{BB962C8B-B14F-4D97-AF65-F5344CB8AC3E}">
        <p14:creationId xmlns:p14="http://schemas.microsoft.com/office/powerpoint/2010/main" val="4229681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Calcularea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distanței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DTW (Edit)</a:t>
            </a:r>
          </a:p>
        </p:txBody>
      </p:sp>
      <p:sp>
        <p:nvSpPr>
          <p:cNvPr id="72" name="TextShape 2"/>
          <p:cNvSpPr txBox="1"/>
          <p:nvPr/>
        </p:nvSpPr>
        <p:spPr>
          <a:xfrm>
            <a:off x="504000" y="4918364"/>
            <a:ext cx="9071640" cy="252152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Exemplu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antrenare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M = (M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M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..., M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8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Exemplu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testare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Q = (Q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Q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..., Q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9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Fiecare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</a:t>
            </a:r>
            <a:r>
              <a:rPr lang="en-US" sz="2400" spc="-1" baseline="-25000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Q</a:t>
            </a:r>
            <a:r>
              <a:rPr lang="en-US" sz="2400" spc="-1" baseline="-25000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j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poate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fi, de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exemplu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locația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spațială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(2D) a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mâinii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87D837-D924-DD47-9A02-0990BF238D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322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000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Calcularea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distanței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DTW (Edit)</a:t>
            </a:r>
          </a:p>
        </p:txBody>
      </p:sp>
      <p:sp>
        <p:nvSpPr>
          <p:cNvPr id="72" name="TextShape 2"/>
          <p:cNvSpPr txBox="1"/>
          <p:nvPr/>
        </p:nvSpPr>
        <p:spPr>
          <a:xfrm>
            <a:off x="504000" y="1723680"/>
            <a:ext cx="9071640" cy="55499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antrenare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M = (M</a:t>
            </a:r>
            <a:r>
              <a:rPr lang="en-US" sz="28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M</a:t>
            </a:r>
            <a:r>
              <a:rPr lang="en-US" sz="28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..., M</a:t>
            </a:r>
            <a:r>
              <a:rPr lang="en-US" sz="28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8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testare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Q = (Q</a:t>
            </a:r>
            <a:r>
              <a:rPr lang="en-US" sz="28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Q</a:t>
            </a:r>
            <a:r>
              <a:rPr lang="en-US" sz="28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..., Q</a:t>
            </a:r>
            <a:r>
              <a:rPr lang="en-US" sz="28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9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Dorim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obținem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optimă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dintre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M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Q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Implementare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bazată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programare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dinamică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Împărțim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problema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într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-o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secvență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multe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probleme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mici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P(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i,j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care le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rezolvăm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printr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-o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relație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recursivă</a:t>
            </a: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Problema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P(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i,j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):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găsirea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alinierii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optime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dintre</a:t>
            </a: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(M</a:t>
            </a:r>
            <a:r>
              <a:rPr lang="en-US" sz="28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M</a:t>
            </a:r>
            <a:r>
              <a:rPr lang="en-US" sz="28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...,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</a:t>
            </a:r>
            <a:r>
              <a:rPr lang="en-US" sz="2800" spc="-1" baseline="-25000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(Q</a:t>
            </a:r>
            <a:r>
              <a:rPr lang="en-US" sz="28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Q</a:t>
            </a:r>
            <a:r>
              <a:rPr lang="en-US" sz="28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...,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Q</a:t>
            </a:r>
            <a:r>
              <a:rPr lang="en-US" sz="2800" spc="-1" baseline="-25000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j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9724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Calcularea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distanței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DTW (Edit)</a:t>
            </a:r>
          </a:p>
        </p:txBody>
      </p:sp>
      <p:sp>
        <p:nvSpPr>
          <p:cNvPr id="72" name="TextShape 2"/>
          <p:cNvSpPr txBox="1"/>
          <p:nvPr/>
        </p:nvSpPr>
        <p:spPr>
          <a:xfrm>
            <a:off x="504000" y="1723680"/>
            <a:ext cx="9071640" cy="55499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Rezolvarea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problemei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P(1, j):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optimă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((1, 1), (1, 2), ..., (1, j))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Rezolvarea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problemei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P(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1):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optimă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((1, 1), (2, 1), ..., 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1))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Rezolvarea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problemei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P(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j):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Alegem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bună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soluție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dintre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j-1), (i-1, j), (i-1, j-1)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Adăugăm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la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soluția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aleasă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perechea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j)</a:t>
            </a:r>
          </a:p>
        </p:txBody>
      </p:sp>
    </p:spTree>
    <p:extLst>
      <p:ext uri="{BB962C8B-B14F-4D97-AF65-F5344CB8AC3E}">
        <p14:creationId xmlns:p14="http://schemas.microsoft.com/office/powerpoint/2010/main" val="727222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Algoritmul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DTW</a:t>
            </a:r>
          </a:p>
        </p:txBody>
      </p:sp>
      <p:sp>
        <p:nvSpPr>
          <p:cNvPr id="72" name="TextShape 2"/>
          <p:cNvSpPr txBox="1"/>
          <p:nvPr/>
        </p:nvSpPr>
        <p:spPr>
          <a:xfrm>
            <a:off x="360218" y="1563480"/>
            <a:ext cx="9504218" cy="57101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Input:</a:t>
            </a:r>
          </a:p>
          <a:p>
            <a:pPr indent="-457200">
              <a:spcAft>
                <a:spcPts val="2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Exemplu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antrenare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M = [M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1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, M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2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, ..., M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8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]</a:t>
            </a:r>
          </a:p>
          <a:p>
            <a:pPr indent="-457200">
              <a:spcAft>
                <a:spcPts val="2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Exemplu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testare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Q = [Q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1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, Q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2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, ..., Q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9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]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Algoritm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C = zeros(m, n)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C[1,1] = cost(M</a:t>
            </a:r>
            <a:r>
              <a:rPr lang="en-US" sz="20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1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,Q</a:t>
            </a:r>
            <a:r>
              <a:rPr lang="en-US" sz="20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1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)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for </a:t>
            </a:r>
            <a:r>
              <a:rPr lang="en-US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i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 = 2 to m: 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   C[i,1] = C[i-1,1] + cost(M</a:t>
            </a:r>
            <a:r>
              <a:rPr lang="en-US" sz="20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i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,Q</a:t>
            </a:r>
            <a:r>
              <a:rPr lang="en-US" sz="20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1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)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for j = 2 to n: 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   C[1,j] = C[1,j-1] + cost(M</a:t>
            </a:r>
            <a:r>
              <a:rPr lang="en-US" sz="20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1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,Q</a:t>
            </a:r>
            <a:r>
              <a:rPr lang="en-US" sz="20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j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)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for </a:t>
            </a:r>
            <a:r>
              <a:rPr lang="en-US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i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 = 2 to m: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   for j = 2 to n: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      C[</a:t>
            </a:r>
            <a:r>
              <a:rPr lang="en-US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i,j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] = cost(</a:t>
            </a:r>
            <a:r>
              <a:rPr lang="en-US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M</a:t>
            </a:r>
            <a:r>
              <a:rPr lang="en-US" sz="2000" spc="-1" baseline="-25000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i</a:t>
            </a:r>
            <a:r>
              <a:rPr lang="en-US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,Q</a:t>
            </a:r>
            <a:r>
              <a:rPr lang="en-US" sz="2000" spc="-1" baseline="-25000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j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) + min(C[i-1,j],C[i,j-1],C[i-1,j-1])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Returnează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C[</a:t>
            </a:r>
            <a:r>
              <a:rPr lang="en-US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m,n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460848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885403-C06C-CC48-8429-3B49E7759C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564" y="759953"/>
            <a:ext cx="8010075" cy="5006298"/>
          </a:xfrm>
          <a:prstGeom prst="rect">
            <a:avLst/>
          </a:prstGeom>
        </p:spPr>
      </p:pic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Algoritmul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DTW</a:t>
            </a:r>
          </a:p>
        </p:txBody>
      </p:sp>
      <p:sp>
        <p:nvSpPr>
          <p:cNvPr id="72" name="TextShape 2"/>
          <p:cNvSpPr txBox="1"/>
          <p:nvPr/>
        </p:nvSpPr>
        <p:spPr>
          <a:xfrm>
            <a:off x="207818" y="5766250"/>
            <a:ext cx="9656618" cy="16043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fiecare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celulă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j):</a:t>
            </a:r>
          </a:p>
          <a:p>
            <a:pPr marL="342900" indent="-342900">
              <a:spcAft>
                <a:spcPts val="2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Calculăm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optimă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dintre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M[1:i]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Q[1:j]</a:t>
            </a:r>
          </a:p>
          <a:p>
            <a:pPr marL="342900" indent="-342900">
              <a:spcAft>
                <a:spcPts val="2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Răspunsul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depinde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doar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(i-1, j), (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j-1), (i-1, j-1)</a:t>
            </a:r>
          </a:p>
          <a:p>
            <a:pPr marL="342900" indent="-342900">
              <a:spcAft>
                <a:spcPts val="2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Timpul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liniar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cu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mărimea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matricii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pătratic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cu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lungimile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secvențelor</a:t>
            </a:r>
            <a:endParaRPr lang="en-US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1953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02560" y="914400"/>
            <a:ext cx="9071640" cy="585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Metoda celor mai apropiați vecini
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Regresie din exemple etichetate</a:t>
            </a:r>
          </a:p>
        </p:txBody>
      </p:sp>
      <p:sp>
        <p:nvSpPr>
          <p:cNvPr id="76" name="TextShape 2"/>
          <p:cNvSpPr txBox="1"/>
          <p:nvPr/>
        </p:nvSpPr>
        <p:spPr>
          <a:xfrm>
            <a:off x="502920" y="186912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Presupunem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set de 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regresiei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estimarea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g(x)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a.î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.:</a:t>
            </a:r>
          </a:p>
        </p:txBody>
      </p:sp>
      <p:pic>
        <p:nvPicPr>
          <p:cNvPr id="77" name="Picture 76"/>
          <p:cNvPicPr/>
          <p:nvPr/>
        </p:nvPicPr>
        <p:blipFill>
          <a:blip r:embed="rId2"/>
          <a:stretch/>
        </p:blipFill>
        <p:spPr>
          <a:xfrm>
            <a:off x="2926080" y="1276360"/>
            <a:ext cx="4079520" cy="3047400"/>
          </a:xfrm>
          <a:prstGeom prst="rect">
            <a:avLst/>
          </a:prstGeom>
          <a:ln>
            <a:noFill/>
          </a:ln>
        </p:spPr>
      </p:pic>
      <p:pic>
        <p:nvPicPr>
          <p:cNvPr id="78" name="Picture 77"/>
          <p:cNvPicPr/>
          <p:nvPr/>
        </p:nvPicPr>
        <p:blipFill>
          <a:blip r:embed="rId3"/>
          <a:stretch/>
        </p:blipFill>
        <p:spPr>
          <a:xfrm>
            <a:off x="756360" y="5183360"/>
            <a:ext cx="7234920" cy="630360"/>
          </a:xfrm>
          <a:prstGeom prst="rect">
            <a:avLst/>
          </a:prstGeom>
          <a:ln>
            <a:noFill/>
          </a:ln>
        </p:spPr>
      </p:pic>
      <p:pic>
        <p:nvPicPr>
          <p:cNvPr id="79" name="Picture 78"/>
          <p:cNvPicPr/>
          <p:nvPr/>
        </p:nvPicPr>
        <p:blipFill>
          <a:blip r:embed="rId4"/>
          <a:stretch/>
        </p:blipFill>
        <p:spPr>
          <a:xfrm>
            <a:off x="3879360" y="6512040"/>
            <a:ext cx="1994400" cy="594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1-NN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probleme</a:t>
            </a:r>
            <a:r>
              <a:rPr lang="en-US" dirty="0"/>
              <a:t> de </a:t>
            </a:r>
            <a:r>
              <a:rPr lang="en-US" dirty="0" err="1"/>
              <a:t>regresie</a:t>
            </a:r>
            <a:endParaRPr lang="en-US" dirty="0"/>
          </a:p>
        </p:txBody>
      </p:sp>
      <p:grpSp>
        <p:nvGrpSpPr>
          <p:cNvPr id="84" name="Group 8"/>
          <p:cNvGrpSpPr>
            <a:grpSpLocks/>
          </p:cNvGrpSpPr>
          <p:nvPr/>
        </p:nvGrpSpPr>
        <p:grpSpPr bwMode="auto">
          <a:xfrm>
            <a:off x="474972" y="1972935"/>
            <a:ext cx="9168511" cy="5074988"/>
            <a:chOff x="1728" y="2549"/>
            <a:chExt cx="3776" cy="1710"/>
          </a:xfrm>
        </p:grpSpPr>
        <p:sp>
          <p:nvSpPr>
            <p:cNvPr id="85" name="Line 9"/>
            <p:cNvSpPr>
              <a:spLocks noChangeShapeType="1"/>
            </p:cNvSpPr>
            <p:nvPr/>
          </p:nvSpPr>
          <p:spPr bwMode="auto">
            <a:xfrm>
              <a:off x="1968" y="2592"/>
              <a:ext cx="0" cy="1536"/>
            </a:xfrm>
            <a:prstGeom prst="line">
              <a:avLst/>
            </a:prstGeom>
            <a:noFill/>
            <a:ln w="571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Line 10"/>
            <p:cNvSpPr>
              <a:spLocks noChangeShapeType="1"/>
            </p:cNvSpPr>
            <p:nvPr/>
          </p:nvSpPr>
          <p:spPr bwMode="auto">
            <a:xfrm>
              <a:off x="1728" y="3936"/>
              <a:ext cx="3648" cy="0"/>
            </a:xfrm>
            <a:prstGeom prst="line">
              <a:avLst/>
            </a:prstGeom>
            <a:noFill/>
            <a:ln w="571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Text Box 15"/>
            <p:cNvSpPr txBox="1">
              <a:spLocks noChangeArrowheads="1"/>
            </p:cNvSpPr>
            <p:nvPr/>
          </p:nvSpPr>
          <p:spPr bwMode="auto">
            <a:xfrm>
              <a:off x="5188" y="3974"/>
              <a:ext cx="288" cy="2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marL="377979" indent="-377979" defTabSz="1007943">
                <a:spcBef>
                  <a:spcPct val="50000"/>
                </a:spcBef>
                <a:buClr>
                  <a:srgbClr val="000000"/>
                </a:buClr>
                <a:defRPr/>
              </a:pPr>
              <a:r>
                <a:rPr lang="en-US" sz="2646" kern="0" dirty="0">
                  <a:solidFill>
                    <a:sysClr val="windowText" lastClr="000000"/>
                  </a:solidFill>
                </a:rPr>
                <a:t>x</a:t>
              </a:r>
            </a:p>
          </p:txBody>
        </p:sp>
        <p:sp>
          <p:nvSpPr>
            <p:cNvPr id="92" name="Text Box 16"/>
            <p:cNvSpPr txBox="1">
              <a:spLocks noChangeArrowheads="1"/>
            </p:cNvSpPr>
            <p:nvPr/>
          </p:nvSpPr>
          <p:spPr bwMode="auto">
            <a:xfrm>
              <a:off x="1770" y="2549"/>
              <a:ext cx="288" cy="2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marL="377979" indent="-377979" defTabSz="1007943">
                <a:spcBef>
                  <a:spcPct val="50000"/>
                </a:spcBef>
                <a:buClr>
                  <a:srgbClr val="000000"/>
                </a:buClr>
                <a:defRPr/>
              </a:pPr>
              <a:r>
                <a:rPr lang="en-US" sz="2646" kern="0" dirty="0">
                  <a:solidFill>
                    <a:sysClr val="windowText" lastClr="000000"/>
                  </a:solidFill>
                </a:rPr>
                <a:t>y</a:t>
              </a:r>
            </a:p>
          </p:txBody>
        </p:sp>
        <p:sp>
          <p:nvSpPr>
            <p:cNvPr id="95" name="Line 19"/>
            <p:cNvSpPr>
              <a:spLocks noChangeShapeType="1"/>
            </p:cNvSpPr>
            <p:nvPr/>
          </p:nvSpPr>
          <p:spPr bwMode="auto">
            <a:xfrm>
              <a:off x="1968" y="3552"/>
              <a:ext cx="720" cy="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6" name="Line 20"/>
            <p:cNvSpPr>
              <a:spLocks noChangeShapeType="1"/>
            </p:cNvSpPr>
            <p:nvPr/>
          </p:nvSpPr>
          <p:spPr bwMode="auto">
            <a:xfrm flipV="1">
              <a:off x="2688" y="3168"/>
              <a:ext cx="0" cy="384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7" name="Line 21"/>
            <p:cNvSpPr>
              <a:spLocks noChangeShapeType="1"/>
            </p:cNvSpPr>
            <p:nvPr/>
          </p:nvSpPr>
          <p:spPr bwMode="auto">
            <a:xfrm>
              <a:off x="2688" y="3168"/>
              <a:ext cx="432" cy="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8" name="Line 22"/>
            <p:cNvSpPr>
              <a:spLocks noChangeShapeType="1"/>
            </p:cNvSpPr>
            <p:nvPr/>
          </p:nvSpPr>
          <p:spPr bwMode="auto">
            <a:xfrm>
              <a:off x="3120" y="3168"/>
              <a:ext cx="0" cy="192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9" name="Line 23"/>
            <p:cNvSpPr>
              <a:spLocks noChangeShapeType="1"/>
            </p:cNvSpPr>
            <p:nvPr/>
          </p:nvSpPr>
          <p:spPr bwMode="auto">
            <a:xfrm>
              <a:off x="3120" y="3360"/>
              <a:ext cx="1152" cy="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0" name="Line 24"/>
            <p:cNvSpPr>
              <a:spLocks noChangeShapeType="1"/>
            </p:cNvSpPr>
            <p:nvPr/>
          </p:nvSpPr>
          <p:spPr bwMode="auto">
            <a:xfrm flipV="1">
              <a:off x="4272" y="2784"/>
              <a:ext cx="0" cy="576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1" name="Line 25"/>
            <p:cNvSpPr>
              <a:spLocks noChangeShapeType="1"/>
            </p:cNvSpPr>
            <p:nvPr/>
          </p:nvSpPr>
          <p:spPr bwMode="auto">
            <a:xfrm>
              <a:off x="4272" y="2784"/>
              <a:ext cx="1104" cy="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2" name="Text Box 26"/>
            <p:cNvSpPr txBox="1">
              <a:spLocks noChangeArrowheads="1"/>
            </p:cNvSpPr>
            <p:nvPr/>
          </p:nvSpPr>
          <p:spPr bwMode="auto">
            <a:xfrm rot="19407590">
              <a:off x="1982" y="2852"/>
              <a:ext cx="901" cy="2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 defTabSz="1007943">
                <a:lnSpc>
                  <a:spcPct val="80000"/>
                </a:lnSpc>
                <a:buClr>
                  <a:srgbClr val="000000"/>
                </a:buClr>
                <a:defRPr/>
              </a:pPr>
              <a:r>
                <a:rPr lang="en-US" sz="2000" kern="0" dirty="0" err="1">
                  <a:solidFill>
                    <a:sysClr val="windowText" lastClr="000000"/>
                  </a:solidFill>
                </a:rPr>
                <a:t>Acesta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este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cel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mai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apropiat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punct</a:t>
              </a:r>
              <a:endParaRPr lang="en-US" sz="20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3" name="Text Box 27"/>
            <p:cNvSpPr txBox="1">
              <a:spLocks noChangeArrowheads="1"/>
            </p:cNvSpPr>
            <p:nvPr/>
          </p:nvSpPr>
          <p:spPr bwMode="auto">
            <a:xfrm>
              <a:off x="4602" y="3188"/>
              <a:ext cx="902" cy="2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 defTabSz="1007943">
                <a:lnSpc>
                  <a:spcPct val="80000"/>
                </a:lnSpc>
                <a:buClr>
                  <a:srgbClr val="000000"/>
                </a:buClr>
                <a:defRPr/>
              </a:pPr>
              <a:r>
                <a:rPr lang="en-US" sz="2000" kern="0" dirty="0" err="1">
                  <a:solidFill>
                    <a:sysClr val="windowText" lastClr="000000"/>
                  </a:solidFill>
                </a:rPr>
                <a:t>Acesta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este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cel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mai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apropiat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punct</a:t>
              </a:r>
              <a:endParaRPr lang="en-US" sz="20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4" name="Text Box 28"/>
            <p:cNvSpPr txBox="1">
              <a:spLocks noChangeArrowheads="1"/>
            </p:cNvSpPr>
            <p:nvPr/>
          </p:nvSpPr>
          <p:spPr bwMode="auto">
            <a:xfrm rot="19727343">
              <a:off x="2650" y="3499"/>
              <a:ext cx="769" cy="2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 defTabSz="1007943">
                <a:lnSpc>
                  <a:spcPct val="80000"/>
                </a:lnSpc>
                <a:buClr>
                  <a:srgbClr val="000000"/>
                </a:buClr>
                <a:defRPr/>
              </a:pPr>
              <a:r>
                <a:rPr lang="en-US" sz="2000" kern="0" dirty="0" err="1">
                  <a:solidFill>
                    <a:sysClr val="windowText" lastClr="000000"/>
                  </a:solidFill>
                </a:rPr>
                <a:t>Acesta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este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cel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mai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apropiat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punct</a:t>
              </a:r>
              <a:endParaRPr lang="en-US" sz="20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5" name="Text Box 29"/>
            <p:cNvSpPr txBox="1">
              <a:spLocks noChangeArrowheads="1"/>
            </p:cNvSpPr>
            <p:nvPr/>
          </p:nvSpPr>
          <p:spPr bwMode="auto">
            <a:xfrm rot="19659611">
              <a:off x="3384" y="2773"/>
              <a:ext cx="794" cy="2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 defTabSz="1007943">
                <a:lnSpc>
                  <a:spcPct val="80000"/>
                </a:lnSpc>
                <a:buClr>
                  <a:srgbClr val="000000"/>
                </a:buClr>
                <a:defRPr/>
              </a:pPr>
              <a:r>
                <a:rPr lang="en-US" sz="2000" kern="0" dirty="0" err="1">
                  <a:solidFill>
                    <a:sysClr val="windowText" lastClr="000000"/>
                  </a:solidFill>
                </a:rPr>
                <a:t>Acesta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este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cel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mai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apropiat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punct</a:t>
              </a:r>
              <a:endParaRPr lang="en-US" sz="20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6" name="Freeform 30"/>
            <p:cNvSpPr>
              <a:spLocks/>
            </p:cNvSpPr>
            <p:nvPr/>
          </p:nvSpPr>
          <p:spPr bwMode="auto">
            <a:xfrm>
              <a:off x="5034" y="2880"/>
              <a:ext cx="54" cy="288"/>
            </a:xfrm>
            <a:custGeom>
              <a:avLst/>
              <a:gdLst/>
              <a:ahLst/>
              <a:cxnLst>
                <a:cxn ang="0">
                  <a:pos x="6" y="288"/>
                </a:cxn>
                <a:cxn ang="0">
                  <a:pos x="0" y="156"/>
                </a:cxn>
                <a:cxn ang="0">
                  <a:pos x="54" y="0"/>
                </a:cxn>
              </a:cxnLst>
              <a:rect l="0" t="0" r="r" b="b"/>
              <a:pathLst>
                <a:path w="54" h="288">
                  <a:moveTo>
                    <a:pt x="6" y="288"/>
                  </a:moveTo>
                  <a:lnTo>
                    <a:pt x="0" y="156"/>
                  </a:lnTo>
                  <a:lnTo>
                    <a:pt x="54" y="0"/>
                  </a:lnTo>
                </a:path>
              </a:pathLst>
            </a:custGeom>
            <a:noFill/>
            <a:ln w="508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7" name="Freeform 31"/>
            <p:cNvSpPr>
              <a:spLocks/>
            </p:cNvSpPr>
            <p:nvPr/>
          </p:nvSpPr>
          <p:spPr bwMode="auto">
            <a:xfrm>
              <a:off x="2814" y="3246"/>
              <a:ext cx="104" cy="245"/>
            </a:xfrm>
            <a:custGeom>
              <a:avLst/>
              <a:gdLst/>
              <a:ahLst/>
              <a:cxnLst>
                <a:cxn ang="0">
                  <a:pos x="66" y="210"/>
                </a:cxn>
                <a:cxn ang="0">
                  <a:pos x="6" y="84"/>
                </a:cxn>
                <a:cxn ang="0">
                  <a:pos x="0" y="0"/>
                </a:cxn>
              </a:cxnLst>
              <a:rect l="0" t="0" r="r" b="b"/>
              <a:pathLst>
                <a:path w="66" h="210">
                  <a:moveTo>
                    <a:pt x="66" y="210"/>
                  </a:moveTo>
                  <a:lnTo>
                    <a:pt x="6" y="84"/>
                  </a:lnTo>
                  <a:lnTo>
                    <a:pt x="0" y="0"/>
                  </a:lnTo>
                </a:path>
              </a:pathLst>
            </a:custGeom>
            <a:noFill/>
            <a:ln w="508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8" name="Freeform 32"/>
            <p:cNvSpPr>
              <a:spLocks/>
            </p:cNvSpPr>
            <p:nvPr/>
          </p:nvSpPr>
          <p:spPr bwMode="auto">
            <a:xfrm>
              <a:off x="2448" y="3168"/>
              <a:ext cx="54" cy="3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2"/>
                </a:cxn>
                <a:cxn ang="0">
                  <a:pos x="54" y="300"/>
                </a:cxn>
              </a:cxnLst>
              <a:rect l="0" t="0" r="r" b="b"/>
              <a:pathLst>
                <a:path w="54" h="300">
                  <a:moveTo>
                    <a:pt x="0" y="0"/>
                  </a:moveTo>
                  <a:lnTo>
                    <a:pt x="0" y="162"/>
                  </a:lnTo>
                  <a:lnTo>
                    <a:pt x="54" y="300"/>
                  </a:lnTo>
                </a:path>
              </a:pathLst>
            </a:custGeom>
            <a:noFill/>
            <a:ln w="508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9" name="Freeform 33"/>
            <p:cNvSpPr>
              <a:spLocks/>
            </p:cNvSpPr>
            <p:nvPr/>
          </p:nvSpPr>
          <p:spPr bwMode="auto">
            <a:xfrm>
              <a:off x="3552" y="3024"/>
              <a:ext cx="432" cy="288"/>
            </a:xfrm>
            <a:custGeom>
              <a:avLst/>
              <a:gdLst/>
              <a:ahLst/>
              <a:cxnLst>
                <a:cxn ang="0">
                  <a:pos x="336" y="0"/>
                </a:cxn>
                <a:cxn ang="0">
                  <a:pos x="432" y="90"/>
                </a:cxn>
                <a:cxn ang="0">
                  <a:pos x="0" y="288"/>
                </a:cxn>
              </a:cxnLst>
              <a:rect l="0" t="0" r="r" b="b"/>
              <a:pathLst>
                <a:path w="432" h="288">
                  <a:moveTo>
                    <a:pt x="336" y="0"/>
                  </a:moveTo>
                  <a:lnTo>
                    <a:pt x="432" y="90"/>
                  </a:lnTo>
                  <a:lnTo>
                    <a:pt x="0" y="288"/>
                  </a:lnTo>
                </a:path>
              </a:pathLst>
            </a:custGeom>
            <a:noFill/>
            <a:ln w="508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Oval 13"/>
            <p:cNvSpPr>
              <a:spLocks noChangeArrowheads="1"/>
            </p:cNvSpPr>
            <p:nvPr/>
          </p:nvSpPr>
          <p:spPr bwMode="auto">
            <a:xfrm>
              <a:off x="2742" y="3107"/>
              <a:ext cx="158" cy="129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27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defTabSz="1007943">
                <a:defRPr/>
              </a:pPr>
              <a:endParaRPr lang="en-US" sz="1984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Oval 12"/>
            <p:cNvSpPr>
              <a:spLocks noChangeArrowheads="1"/>
            </p:cNvSpPr>
            <p:nvPr/>
          </p:nvSpPr>
          <p:spPr bwMode="auto">
            <a:xfrm>
              <a:off x="2472" y="3484"/>
              <a:ext cx="158" cy="129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27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defTabSz="1007943">
                <a:defRPr/>
              </a:pPr>
              <a:endParaRPr lang="en-US" sz="1984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Oval 14"/>
            <p:cNvSpPr>
              <a:spLocks noChangeArrowheads="1"/>
            </p:cNvSpPr>
            <p:nvPr/>
          </p:nvSpPr>
          <p:spPr bwMode="auto">
            <a:xfrm>
              <a:off x="3372" y="3297"/>
              <a:ext cx="158" cy="129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27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Oval 11"/>
            <p:cNvSpPr>
              <a:spLocks noChangeArrowheads="1"/>
            </p:cNvSpPr>
            <p:nvPr/>
          </p:nvSpPr>
          <p:spPr bwMode="auto">
            <a:xfrm>
              <a:off x="5009" y="2721"/>
              <a:ext cx="158" cy="129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27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defTabSz="1007943">
                <a:defRPr/>
              </a:pPr>
              <a:endParaRPr lang="en-US" sz="1984" kern="0" dirty="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155387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k-NN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regresie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TextShape 2"/>
          <p:cNvSpPr txBox="1"/>
          <p:nvPr/>
        </p:nvSpPr>
        <p:spPr>
          <a:xfrm>
            <a:off x="504000" y="154368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Algoritmul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k-NN: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1)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fiecare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test x,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găsim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apropiați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vecini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etichetele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lor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2) Output-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media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etichetelor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celor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vecini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2" name="Picture 81"/>
          <p:cNvPicPr/>
          <p:nvPr/>
        </p:nvPicPr>
        <p:blipFill>
          <a:blip r:embed="rId2"/>
          <a:stretch/>
        </p:blipFill>
        <p:spPr>
          <a:xfrm>
            <a:off x="3458160" y="6143040"/>
            <a:ext cx="2926080" cy="1163520"/>
          </a:xfrm>
          <a:prstGeom prst="rect">
            <a:avLst/>
          </a:prstGeom>
          <a:ln>
            <a:noFill/>
          </a:ln>
        </p:spPr>
      </p:pic>
      <p:pic>
        <p:nvPicPr>
          <p:cNvPr id="83" name="Picture 82"/>
          <p:cNvPicPr/>
          <p:nvPr/>
        </p:nvPicPr>
        <p:blipFill>
          <a:blip r:embed="rId3"/>
          <a:stretch/>
        </p:blipFill>
        <p:spPr>
          <a:xfrm>
            <a:off x="1630080" y="1559545"/>
            <a:ext cx="6639120" cy="2360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Avantaje și proprietăți ale modelului k-NN</a:t>
            </a:r>
          </a:p>
        </p:txBody>
      </p:sp>
      <p:sp>
        <p:nvSpPr>
          <p:cNvPr id="72" name="TextShape 2"/>
          <p:cNvSpPr txBox="1"/>
          <p:nvPr/>
        </p:nvSpPr>
        <p:spPr>
          <a:xfrm>
            <a:off x="504000" y="1723680"/>
            <a:ext cx="9071640" cy="564693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Modelul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k-NN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model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simplu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Poate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fi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aplicat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multe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Suprafața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decizie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neliniară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Calitatea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rezultatelor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crește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atunci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când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multe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date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antrenare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singur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parametru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care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trebuie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ajustat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(k)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Eroarea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clasificare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crește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odată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k,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suprafața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decizie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devine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netedă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</a:t>
            </a: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etodă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regularizare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care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crește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capacitatea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generalizare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Dezavantaje ale modelului k-NN</a:t>
            </a:r>
          </a:p>
        </p:txBody>
      </p:sp>
      <p:sp>
        <p:nvSpPr>
          <p:cNvPr id="74" name="TextShape 2"/>
          <p:cNvSpPr txBox="1"/>
          <p:nvPr/>
        </p:nvSpPr>
        <p:spPr>
          <a:xfrm>
            <a:off x="504000" y="1723679"/>
            <a:ext cx="9071640" cy="56495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înseamnă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apropiat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Trebuie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definim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distanță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uclidiană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bună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alegere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Costul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computațional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ridicat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trebuie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stocăm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parcurgem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întreg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setul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antrenare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timpul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testării</a:t>
            </a: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Soluții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alternative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evitarea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costului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ridicat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charset="2"/>
              <a:buChar char="Ø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Partiționarea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spațiului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folosind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arbori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k-d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charset="2"/>
              <a:buChar char="Ø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Locality sensitive hashing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Suferă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“curse of dimensionality”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502560" y="914400"/>
            <a:ext cx="9071640" cy="585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“</a:t>
            </a:r>
            <a:r>
              <a:rPr lang="en-U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Blestemul</a:t>
            </a:r>
            <a:r>
              <a:rPr lang="en-U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dimensionalității</a:t>
            </a:r>
            <a:r>
              <a:rPr lang="en-U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”</a:t>
            </a:r>
          </a:p>
          <a:p>
            <a:pPr algn="ctr"/>
            <a:r>
              <a:rPr lang="en-U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(Curse of dimensionality)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Blestemul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dimensionalității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TextShape 2"/>
          <p:cNvSpPr txBox="1"/>
          <p:nvPr/>
        </p:nvSpPr>
        <p:spPr>
          <a:xfrm>
            <a:off x="504000" y="1723679"/>
            <a:ext cx="9071640" cy="56495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învățarea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automată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folosim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deseori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date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dimensiuni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mari</a:t>
            </a: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Dacă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analizăm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imagini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cu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tonuri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dimensiune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200x200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pixeli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atunci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lucrăm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într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-un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spațiu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cu 40.000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dimensiuni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. 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Dacă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imaginile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sunt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color 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reprezentate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spațiul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RGB),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dimensionalitatea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spațiului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crește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la 120.000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dimensiuni</a:t>
            </a: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166054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Blestemul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dimensionalității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Shape 2"/>
              <p:cNvSpPr txBox="1"/>
              <p:nvPr/>
            </p:nvSpPr>
            <p:spPr>
              <a:xfrm>
                <a:off x="504000" y="1563480"/>
                <a:ext cx="9071640" cy="13459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Pentru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a “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umple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” un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spațiu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1D (de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exemplu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)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avem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nevoie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5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puncte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</p:txBody>
          </p:sp>
        </mc:Choice>
        <mc:Fallback xmlns="">
          <p:sp>
            <p:nvSpPr>
              <p:cNvPr id="74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1563480"/>
                <a:ext cx="9071640" cy="1345975"/>
              </a:xfrm>
              <a:prstGeom prst="rect">
                <a:avLst/>
              </a:prstGeom>
              <a:blipFill>
                <a:blip r:embed="rId2"/>
                <a:stretch>
                  <a:fillRect t="-747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A8F03DA-27AE-4F4F-BC14-4EA4FB063FA0}"/>
              </a:ext>
            </a:extLst>
          </p:cNvPr>
          <p:cNvCxnSpPr>
            <a:cxnSpLocks/>
          </p:cNvCxnSpPr>
          <p:nvPr/>
        </p:nvCxnSpPr>
        <p:spPr>
          <a:xfrm>
            <a:off x="3172690" y="4772885"/>
            <a:ext cx="3810000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44FC62AE-066E-8443-B797-5B0E1BAC47CA}"/>
              </a:ext>
            </a:extLst>
          </p:cNvPr>
          <p:cNvSpPr/>
          <p:nvPr/>
        </p:nvSpPr>
        <p:spPr>
          <a:xfrm>
            <a:off x="3401568" y="457892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BF8CC4A-0010-644E-9D2C-8B43C2241E02}"/>
              </a:ext>
            </a:extLst>
          </p:cNvPr>
          <p:cNvSpPr/>
          <p:nvPr/>
        </p:nvSpPr>
        <p:spPr>
          <a:xfrm>
            <a:off x="4128657" y="457892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18D6B8B-A5B0-824F-86ED-55176D63A190}"/>
              </a:ext>
            </a:extLst>
          </p:cNvPr>
          <p:cNvSpPr/>
          <p:nvPr/>
        </p:nvSpPr>
        <p:spPr>
          <a:xfrm>
            <a:off x="4864608" y="457892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270D3FB-B700-F349-9AA6-017009DBBD4F}"/>
              </a:ext>
            </a:extLst>
          </p:cNvPr>
          <p:cNvSpPr/>
          <p:nvPr/>
        </p:nvSpPr>
        <p:spPr>
          <a:xfrm>
            <a:off x="5596128" y="457892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197FF43-1ECF-E944-A78F-8F681ECA460A}"/>
              </a:ext>
            </a:extLst>
          </p:cNvPr>
          <p:cNvSpPr/>
          <p:nvPr/>
        </p:nvSpPr>
        <p:spPr>
          <a:xfrm>
            <a:off x="6327648" y="457892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84329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Blestemul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dimensionalității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Shape 2"/>
              <p:cNvSpPr txBox="1"/>
              <p:nvPr/>
            </p:nvSpPr>
            <p:spPr>
              <a:xfrm>
                <a:off x="504000" y="1563480"/>
                <a:ext cx="9071640" cy="13875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Pentru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a “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umple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” un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spațiu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2D (de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exemplu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)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avem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nevoie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25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puncte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</p:txBody>
          </p:sp>
        </mc:Choice>
        <mc:Fallback xmlns="">
          <p:sp>
            <p:nvSpPr>
              <p:cNvPr id="74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1563480"/>
                <a:ext cx="9071640" cy="1387518"/>
              </a:xfrm>
              <a:prstGeom prst="rect">
                <a:avLst/>
              </a:prstGeom>
              <a:blipFill>
                <a:blip r:embed="rId2"/>
                <a:stretch>
                  <a:fillRect t="-727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Oval 4">
            <a:extLst>
              <a:ext uri="{FF2B5EF4-FFF2-40B4-BE49-F238E27FC236}">
                <a16:creationId xmlns:a16="http://schemas.microsoft.com/office/drawing/2014/main" id="{44FC62AE-066E-8443-B797-5B0E1BAC47CA}"/>
              </a:ext>
            </a:extLst>
          </p:cNvPr>
          <p:cNvSpPr/>
          <p:nvPr/>
        </p:nvSpPr>
        <p:spPr>
          <a:xfrm>
            <a:off x="3401568" y="4163278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BF8CC4A-0010-644E-9D2C-8B43C2241E02}"/>
              </a:ext>
            </a:extLst>
          </p:cNvPr>
          <p:cNvSpPr/>
          <p:nvPr/>
        </p:nvSpPr>
        <p:spPr>
          <a:xfrm>
            <a:off x="4128657" y="4163278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18D6B8B-A5B0-824F-86ED-55176D63A190}"/>
              </a:ext>
            </a:extLst>
          </p:cNvPr>
          <p:cNvSpPr/>
          <p:nvPr/>
        </p:nvSpPr>
        <p:spPr>
          <a:xfrm>
            <a:off x="4864608" y="4163278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270D3FB-B700-F349-9AA6-017009DBBD4F}"/>
              </a:ext>
            </a:extLst>
          </p:cNvPr>
          <p:cNvSpPr/>
          <p:nvPr/>
        </p:nvSpPr>
        <p:spPr>
          <a:xfrm>
            <a:off x="5596128" y="4163278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197FF43-1ECF-E944-A78F-8F681ECA460A}"/>
              </a:ext>
            </a:extLst>
          </p:cNvPr>
          <p:cNvSpPr/>
          <p:nvPr/>
        </p:nvSpPr>
        <p:spPr>
          <a:xfrm>
            <a:off x="6327648" y="4163278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095FED1-76E5-FB48-B68A-5921700D0CBE}"/>
              </a:ext>
            </a:extLst>
          </p:cNvPr>
          <p:cNvSpPr/>
          <p:nvPr/>
        </p:nvSpPr>
        <p:spPr>
          <a:xfrm>
            <a:off x="3075709" y="3241956"/>
            <a:ext cx="3920836" cy="3560630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3DFE95-9279-DE41-825D-D99FA8586967}"/>
              </a:ext>
            </a:extLst>
          </p:cNvPr>
          <p:cNvSpPr/>
          <p:nvPr/>
        </p:nvSpPr>
        <p:spPr>
          <a:xfrm>
            <a:off x="3401563" y="4842163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2E1913B-1791-8F47-BAB6-ED3CF145038E}"/>
              </a:ext>
            </a:extLst>
          </p:cNvPr>
          <p:cNvSpPr/>
          <p:nvPr/>
        </p:nvSpPr>
        <p:spPr>
          <a:xfrm>
            <a:off x="4128652" y="4842163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6CBA45C-B86C-FB45-81EC-31785D175F56}"/>
              </a:ext>
            </a:extLst>
          </p:cNvPr>
          <p:cNvSpPr/>
          <p:nvPr/>
        </p:nvSpPr>
        <p:spPr>
          <a:xfrm>
            <a:off x="4864603" y="4842163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286C3AC-7DA9-4C4C-BFD5-181F7884920E}"/>
              </a:ext>
            </a:extLst>
          </p:cNvPr>
          <p:cNvSpPr/>
          <p:nvPr/>
        </p:nvSpPr>
        <p:spPr>
          <a:xfrm>
            <a:off x="5596123" y="4842163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F71F815-35CC-7C4C-9274-2EDFA92DE20D}"/>
              </a:ext>
            </a:extLst>
          </p:cNvPr>
          <p:cNvSpPr/>
          <p:nvPr/>
        </p:nvSpPr>
        <p:spPr>
          <a:xfrm>
            <a:off x="6327643" y="4842163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BF2F262-2AD6-B34B-9FD6-9C01A73229FD}"/>
              </a:ext>
            </a:extLst>
          </p:cNvPr>
          <p:cNvSpPr/>
          <p:nvPr/>
        </p:nvSpPr>
        <p:spPr>
          <a:xfrm>
            <a:off x="3401563" y="554875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3F49F60-FD33-9B4F-9840-17895EDCDFCA}"/>
              </a:ext>
            </a:extLst>
          </p:cNvPr>
          <p:cNvSpPr/>
          <p:nvPr/>
        </p:nvSpPr>
        <p:spPr>
          <a:xfrm>
            <a:off x="4128652" y="554875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7C8BF2E-2FC2-134D-8986-6151317C4770}"/>
              </a:ext>
            </a:extLst>
          </p:cNvPr>
          <p:cNvSpPr/>
          <p:nvPr/>
        </p:nvSpPr>
        <p:spPr>
          <a:xfrm>
            <a:off x="4864603" y="554875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F85B498-E419-2549-8459-B31766A2813F}"/>
              </a:ext>
            </a:extLst>
          </p:cNvPr>
          <p:cNvSpPr/>
          <p:nvPr/>
        </p:nvSpPr>
        <p:spPr>
          <a:xfrm>
            <a:off x="5596123" y="554875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58DF858-B1F2-444D-A538-59878DE3F36E}"/>
              </a:ext>
            </a:extLst>
          </p:cNvPr>
          <p:cNvSpPr/>
          <p:nvPr/>
        </p:nvSpPr>
        <p:spPr>
          <a:xfrm>
            <a:off x="6327643" y="554875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4840CDB-58D8-964E-A47C-AD84C45B35DC}"/>
              </a:ext>
            </a:extLst>
          </p:cNvPr>
          <p:cNvSpPr/>
          <p:nvPr/>
        </p:nvSpPr>
        <p:spPr>
          <a:xfrm>
            <a:off x="3401558" y="622764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F072538-EC03-9841-91D9-4BB2936BAF31}"/>
              </a:ext>
            </a:extLst>
          </p:cNvPr>
          <p:cNvSpPr/>
          <p:nvPr/>
        </p:nvSpPr>
        <p:spPr>
          <a:xfrm>
            <a:off x="4128647" y="622764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9AFE23B-13DF-924A-B002-50A893A64A42}"/>
              </a:ext>
            </a:extLst>
          </p:cNvPr>
          <p:cNvSpPr/>
          <p:nvPr/>
        </p:nvSpPr>
        <p:spPr>
          <a:xfrm>
            <a:off x="4864598" y="622764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3AF63EA-1504-B445-A9C1-82D5764F3E35}"/>
              </a:ext>
            </a:extLst>
          </p:cNvPr>
          <p:cNvSpPr/>
          <p:nvPr/>
        </p:nvSpPr>
        <p:spPr>
          <a:xfrm>
            <a:off x="5596118" y="622764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D2A6743-47FA-764D-8896-5A3C23DE82F1}"/>
              </a:ext>
            </a:extLst>
          </p:cNvPr>
          <p:cNvSpPr/>
          <p:nvPr/>
        </p:nvSpPr>
        <p:spPr>
          <a:xfrm>
            <a:off x="6327638" y="622764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E3F6ECF-4649-6146-B109-C0EB4ED32DF5}"/>
              </a:ext>
            </a:extLst>
          </p:cNvPr>
          <p:cNvSpPr/>
          <p:nvPr/>
        </p:nvSpPr>
        <p:spPr>
          <a:xfrm>
            <a:off x="3401564" y="345668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D081010-0489-FC47-B164-11E56E68FD38}"/>
              </a:ext>
            </a:extLst>
          </p:cNvPr>
          <p:cNvSpPr/>
          <p:nvPr/>
        </p:nvSpPr>
        <p:spPr>
          <a:xfrm>
            <a:off x="4128653" y="345668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4131541-0035-4146-AA79-872DC2F5F73E}"/>
              </a:ext>
            </a:extLst>
          </p:cNvPr>
          <p:cNvSpPr/>
          <p:nvPr/>
        </p:nvSpPr>
        <p:spPr>
          <a:xfrm>
            <a:off x="4864604" y="345668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96991598-DEAD-EB40-9159-79AF14D2ABE7}"/>
              </a:ext>
            </a:extLst>
          </p:cNvPr>
          <p:cNvSpPr/>
          <p:nvPr/>
        </p:nvSpPr>
        <p:spPr>
          <a:xfrm>
            <a:off x="5596124" y="345668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5191D7D-2091-4A47-8D21-1B6C83D2FB87}"/>
              </a:ext>
            </a:extLst>
          </p:cNvPr>
          <p:cNvSpPr/>
          <p:nvPr/>
        </p:nvSpPr>
        <p:spPr>
          <a:xfrm>
            <a:off x="6327644" y="345668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27210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 35">
            <a:extLst>
              <a:ext uri="{FF2B5EF4-FFF2-40B4-BE49-F238E27FC236}">
                <a16:creationId xmlns:a16="http://schemas.microsoft.com/office/drawing/2014/main" id="{958D211E-F9A6-7848-AA8A-329BA96470FE}"/>
              </a:ext>
            </a:extLst>
          </p:cNvPr>
          <p:cNvSpPr/>
          <p:nvPr/>
        </p:nvSpPr>
        <p:spPr>
          <a:xfrm>
            <a:off x="5690339" y="443346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B05DB9CC-02BE-B54F-8ED3-535963A0D6E7}"/>
              </a:ext>
            </a:extLst>
          </p:cNvPr>
          <p:cNvSpPr/>
          <p:nvPr/>
        </p:nvSpPr>
        <p:spPr>
          <a:xfrm>
            <a:off x="5690339" y="511235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C1736E7-198C-6046-96C8-053BC19F1E01}"/>
              </a:ext>
            </a:extLst>
          </p:cNvPr>
          <p:cNvSpPr/>
          <p:nvPr/>
        </p:nvSpPr>
        <p:spPr>
          <a:xfrm>
            <a:off x="5690339" y="5846654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BEF5F302-5521-7F46-8284-A4A791EABC18}"/>
              </a:ext>
            </a:extLst>
          </p:cNvPr>
          <p:cNvSpPr/>
          <p:nvPr/>
        </p:nvSpPr>
        <p:spPr>
          <a:xfrm>
            <a:off x="5690339" y="6497829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7F3C86E-C586-444D-9B09-EA6202C3F9DD}"/>
              </a:ext>
            </a:extLst>
          </p:cNvPr>
          <p:cNvSpPr/>
          <p:nvPr/>
        </p:nvSpPr>
        <p:spPr>
          <a:xfrm>
            <a:off x="2694986" y="3726869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F67961C3-42E3-AC48-B159-B9D2C3F2D76B}"/>
              </a:ext>
            </a:extLst>
          </p:cNvPr>
          <p:cNvSpPr/>
          <p:nvPr/>
        </p:nvSpPr>
        <p:spPr>
          <a:xfrm>
            <a:off x="3435930" y="3726869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BD3E497-8551-AA4A-B53D-BA01C3AC1614}"/>
              </a:ext>
            </a:extLst>
          </p:cNvPr>
          <p:cNvSpPr/>
          <p:nvPr/>
        </p:nvSpPr>
        <p:spPr>
          <a:xfrm>
            <a:off x="4199591" y="3726869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D2F2AC4-66DA-604E-AC9A-0C31C7BC8DA5}"/>
              </a:ext>
            </a:extLst>
          </p:cNvPr>
          <p:cNvSpPr/>
          <p:nvPr/>
        </p:nvSpPr>
        <p:spPr>
          <a:xfrm>
            <a:off x="4931111" y="3726869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24D9BA8-0ED3-E244-96DB-1FE29892E360}"/>
              </a:ext>
            </a:extLst>
          </p:cNvPr>
          <p:cNvSpPr/>
          <p:nvPr/>
        </p:nvSpPr>
        <p:spPr>
          <a:xfrm>
            <a:off x="5690339" y="3726869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Blestemul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dimensionalității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Shape 2"/>
              <p:cNvSpPr txBox="1"/>
              <p:nvPr/>
            </p:nvSpPr>
            <p:spPr>
              <a:xfrm>
                <a:off x="504000" y="1563480"/>
                <a:ext cx="9071640" cy="9719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Pentru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a “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umple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” un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spațiu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3D (de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exemplu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)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avem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nevoie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125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puncte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</p:txBody>
          </p:sp>
        </mc:Choice>
        <mc:Fallback xmlns="">
          <p:sp>
            <p:nvSpPr>
              <p:cNvPr id="74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1563480"/>
                <a:ext cx="9071640" cy="971901"/>
              </a:xfrm>
              <a:prstGeom prst="rect">
                <a:avLst/>
              </a:prstGeom>
              <a:blipFill>
                <a:blip r:embed="rId2"/>
                <a:stretch>
                  <a:fillRect t="-10256" b="-897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Oval 4">
            <a:extLst>
              <a:ext uri="{FF2B5EF4-FFF2-40B4-BE49-F238E27FC236}">
                <a16:creationId xmlns:a16="http://schemas.microsoft.com/office/drawing/2014/main" id="{44FC62AE-066E-8443-B797-5B0E1BAC47CA}"/>
              </a:ext>
            </a:extLst>
          </p:cNvPr>
          <p:cNvSpPr/>
          <p:nvPr/>
        </p:nvSpPr>
        <p:spPr>
          <a:xfrm>
            <a:off x="2293203" y="4862968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BF8CC4A-0010-644E-9D2C-8B43C2241E02}"/>
              </a:ext>
            </a:extLst>
          </p:cNvPr>
          <p:cNvSpPr/>
          <p:nvPr/>
        </p:nvSpPr>
        <p:spPr>
          <a:xfrm>
            <a:off x="3020292" y="4862968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18D6B8B-A5B0-824F-86ED-55176D63A190}"/>
              </a:ext>
            </a:extLst>
          </p:cNvPr>
          <p:cNvSpPr/>
          <p:nvPr/>
        </p:nvSpPr>
        <p:spPr>
          <a:xfrm>
            <a:off x="3756243" y="4862968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270D3FB-B700-F349-9AA6-017009DBBD4F}"/>
              </a:ext>
            </a:extLst>
          </p:cNvPr>
          <p:cNvSpPr/>
          <p:nvPr/>
        </p:nvSpPr>
        <p:spPr>
          <a:xfrm>
            <a:off x="4487763" y="4862968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197FF43-1ECF-E944-A78F-8F681ECA460A}"/>
              </a:ext>
            </a:extLst>
          </p:cNvPr>
          <p:cNvSpPr/>
          <p:nvPr/>
        </p:nvSpPr>
        <p:spPr>
          <a:xfrm>
            <a:off x="5219283" y="4862968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3DFE95-9279-DE41-825D-D99FA8586967}"/>
              </a:ext>
            </a:extLst>
          </p:cNvPr>
          <p:cNvSpPr/>
          <p:nvPr/>
        </p:nvSpPr>
        <p:spPr>
          <a:xfrm>
            <a:off x="2293198" y="5541853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2E1913B-1791-8F47-BAB6-ED3CF145038E}"/>
              </a:ext>
            </a:extLst>
          </p:cNvPr>
          <p:cNvSpPr/>
          <p:nvPr/>
        </p:nvSpPr>
        <p:spPr>
          <a:xfrm>
            <a:off x="3020287" y="5541853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6CBA45C-B86C-FB45-81EC-31785D175F56}"/>
              </a:ext>
            </a:extLst>
          </p:cNvPr>
          <p:cNvSpPr/>
          <p:nvPr/>
        </p:nvSpPr>
        <p:spPr>
          <a:xfrm>
            <a:off x="3756238" y="5541853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286C3AC-7DA9-4C4C-BFD5-181F7884920E}"/>
              </a:ext>
            </a:extLst>
          </p:cNvPr>
          <p:cNvSpPr/>
          <p:nvPr/>
        </p:nvSpPr>
        <p:spPr>
          <a:xfrm>
            <a:off x="4487758" y="5541853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F71F815-35CC-7C4C-9274-2EDFA92DE20D}"/>
              </a:ext>
            </a:extLst>
          </p:cNvPr>
          <p:cNvSpPr/>
          <p:nvPr/>
        </p:nvSpPr>
        <p:spPr>
          <a:xfrm>
            <a:off x="5219278" y="5541853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BF2F262-2AD6-B34B-9FD6-9C01A73229FD}"/>
              </a:ext>
            </a:extLst>
          </p:cNvPr>
          <p:cNvSpPr/>
          <p:nvPr/>
        </p:nvSpPr>
        <p:spPr>
          <a:xfrm>
            <a:off x="2293198" y="624844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3F49F60-FD33-9B4F-9840-17895EDCDFCA}"/>
              </a:ext>
            </a:extLst>
          </p:cNvPr>
          <p:cNvSpPr/>
          <p:nvPr/>
        </p:nvSpPr>
        <p:spPr>
          <a:xfrm>
            <a:off x="3020287" y="624844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7C8BF2E-2FC2-134D-8986-6151317C4770}"/>
              </a:ext>
            </a:extLst>
          </p:cNvPr>
          <p:cNvSpPr/>
          <p:nvPr/>
        </p:nvSpPr>
        <p:spPr>
          <a:xfrm>
            <a:off x="3756238" y="624844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F85B498-E419-2549-8459-B31766A2813F}"/>
              </a:ext>
            </a:extLst>
          </p:cNvPr>
          <p:cNvSpPr/>
          <p:nvPr/>
        </p:nvSpPr>
        <p:spPr>
          <a:xfrm>
            <a:off x="4487758" y="624844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58DF858-B1F2-444D-A538-59878DE3F36E}"/>
              </a:ext>
            </a:extLst>
          </p:cNvPr>
          <p:cNvSpPr/>
          <p:nvPr/>
        </p:nvSpPr>
        <p:spPr>
          <a:xfrm>
            <a:off x="5219278" y="624844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4840CDB-58D8-964E-A47C-AD84C45B35DC}"/>
              </a:ext>
            </a:extLst>
          </p:cNvPr>
          <p:cNvSpPr/>
          <p:nvPr/>
        </p:nvSpPr>
        <p:spPr>
          <a:xfrm>
            <a:off x="2293193" y="692733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F072538-EC03-9841-91D9-4BB2936BAF31}"/>
              </a:ext>
            </a:extLst>
          </p:cNvPr>
          <p:cNvSpPr/>
          <p:nvPr/>
        </p:nvSpPr>
        <p:spPr>
          <a:xfrm>
            <a:off x="3020282" y="692733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9AFE23B-13DF-924A-B002-50A893A64A42}"/>
              </a:ext>
            </a:extLst>
          </p:cNvPr>
          <p:cNvSpPr/>
          <p:nvPr/>
        </p:nvSpPr>
        <p:spPr>
          <a:xfrm>
            <a:off x="3756233" y="692733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3AF63EA-1504-B445-A9C1-82D5764F3E35}"/>
              </a:ext>
            </a:extLst>
          </p:cNvPr>
          <p:cNvSpPr/>
          <p:nvPr/>
        </p:nvSpPr>
        <p:spPr>
          <a:xfrm>
            <a:off x="4487753" y="692733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D2A6743-47FA-764D-8896-5A3C23DE82F1}"/>
              </a:ext>
            </a:extLst>
          </p:cNvPr>
          <p:cNvSpPr/>
          <p:nvPr/>
        </p:nvSpPr>
        <p:spPr>
          <a:xfrm>
            <a:off x="5219273" y="692733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E3F6ECF-4649-6146-B109-C0EB4ED32DF5}"/>
              </a:ext>
            </a:extLst>
          </p:cNvPr>
          <p:cNvSpPr/>
          <p:nvPr/>
        </p:nvSpPr>
        <p:spPr>
          <a:xfrm>
            <a:off x="2293199" y="415637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D081010-0489-FC47-B164-11E56E68FD38}"/>
              </a:ext>
            </a:extLst>
          </p:cNvPr>
          <p:cNvSpPr/>
          <p:nvPr/>
        </p:nvSpPr>
        <p:spPr>
          <a:xfrm>
            <a:off x="3020288" y="415637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4131541-0035-4146-AA79-872DC2F5F73E}"/>
              </a:ext>
            </a:extLst>
          </p:cNvPr>
          <p:cNvSpPr/>
          <p:nvPr/>
        </p:nvSpPr>
        <p:spPr>
          <a:xfrm>
            <a:off x="3756239" y="415637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96991598-DEAD-EB40-9159-79AF14D2ABE7}"/>
              </a:ext>
            </a:extLst>
          </p:cNvPr>
          <p:cNvSpPr/>
          <p:nvPr/>
        </p:nvSpPr>
        <p:spPr>
          <a:xfrm>
            <a:off x="4487759" y="415637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5191D7D-2091-4A47-8D21-1B6C83D2FB87}"/>
              </a:ext>
            </a:extLst>
          </p:cNvPr>
          <p:cNvSpPr/>
          <p:nvPr/>
        </p:nvSpPr>
        <p:spPr>
          <a:xfrm>
            <a:off x="5219279" y="415637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8CA22CB4-7D01-2846-BE50-C98541139168}"/>
              </a:ext>
            </a:extLst>
          </p:cNvPr>
          <p:cNvSpPr/>
          <p:nvPr/>
        </p:nvSpPr>
        <p:spPr>
          <a:xfrm>
            <a:off x="3027499" y="3394350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DAB09B4-F014-D94B-82E3-C60941F83A6B}"/>
              </a:ext>
            </a:extLst>
          </p:cNvPr>
          <p:cNvSpPr/>
          <p:nvPr/>
        </p:nvSpPr>
        <p:spPr>
          <a:xfrm>
            <a:off x="3768443" y="3394350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328E0B96-6689-824A-977D-920262DB05AA}"/>
              </a:ext>
            </a:extLst>
          </p:cNvPr>
          <p:cNvSpPr/>
          <p:nvPr/>
        </p:nvSpPr>
        <p:spPr>
          <a:xfrm>
            <a:off x="4532104" y="3394350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F9427A3F-3556-3B4F-A262-6CA78E100C64}"/>
              </a:ext>
            </a:extLst>
          </p:cNvPr>
          <p:cNvSpPr/>
          <p:nvPr/>
        </p:nvSpPr>
        <p:spPr>
          <a:xfrm>
            <a:off x="5263624" y="3394350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2030A4CA-35A8-EF43-9067-DB7773D98F67}"/>
              </a:ext>
            </a:extLst>
          </p:cNvPr>
          <p:cNvSpPr/>
          <p:nvPr/>
        </p:nvSpPr>
        <p:spPr>
          <a:xfrm>
            <a:off x="6022852" y="3394350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814BEC30-0F5B-CD46-B687-929953CA41C2}"/>
              </a:ext>
            </a:extLst>
          </p:cNvPr>
          <p:cNvSpPr/>
          <p:nvPr/>
        </p:nvSpPr>
        <p:spPr>
          <a:xfrm>
            <a:off x="3387723" y="3061834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1B359435-5ADB-4441-93AA-EA31AD451E3D}"/>
              </a:ext>
            </a:extLst>
          </p:cNvPr>
          <p:cNvSpPr/>
          <p:nvPr/>
        </p:nvSpPr>
        <p:spPr>
          <a:xfrm>
            <a:off x="4128667" y="3061834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68F1408-74B3-6442-B6FB-F3EE71215793}"/>
              </a:ext>
            </a:extLst>
          </p:cNvPr>
          <p:cNvSpPr/>
          <p:nvPr/>
        </p:nvSpPr>
        <p:spPr>
          <a:xfrm>
            <a:off x="4892328" y="3061834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BA40CEDB-CCFE-9C47-B8E0-9CCADB8CF70C}"/>
              </a:ext>
            </a:extLst>
          </p:cNvPr>
          <p:cNvSpPr/>
          <p:nvPr/>
        </p:nvSpPr>
        <p:spPr>
          <a:xfrm>
            <a:off x="5623848" y="3061834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802278A4-2717-1045-AADD-F5C8C5B9E5F0}"/>
              </a:ext>
            </a:extLst>
          </p:cNvPr>
          <p:cNvSpPr/>
          <p:nvPr/>
        </p:nvSpPr>
        <p:spPr>
          <a:xfrm>
            <a:off x="6383076" y="3061834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36B77FC4-4430-6F41-B1FF-0B40C7AB1543}"/>
              </a:ext>
            </a:extLst>
          </p:cNvPr>
          <p:cNvSpPr/>
          <p:nvPr/>
        </p:nvSpPr>
        <p:spPr>
          <a:xfrm>
            <a:off x="3720240" y="270161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A58FE14C-8322-4E45-BF05-6E7F50D4C2F6}"/>
              </a:ext>
            </a:extLst>
          </p:cNvPr>
          <p:cNvSpPr/>
          <p:nvPr/>
        </p:nvSpPr>
        <p:spPr>
          <a:xfrm>
            <a:off x="4461184" y="270161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F198DBB0-E646-9B44-AC2F-CB7EDFEAB5E6}"/>
              </a:ext>
            </a:extLst>
          </p:cNvPr>
          <p:cNvSpPr/>
          <p:nvPr/>
        </p:nvSpPr>
        <p:spPr>
          <a:xfrm>
            <a:off x="5224845" y="270161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5C13077-50C2-8447-870B-69EBFD413601}"/>
              </a:ext>
            </a:extLst>
          </p:cNvPr>
          <p:cNvSpPr/>
          <p:nvPr/>
        </p:nvSpPr>
        <p:spPr>
          <a:xfrm>
            <a:off x="5956365" y="270161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9EF89A0-38F9-6B4C-AB07-2DEB6C8468D1}"/>
              </a:ext>
            </a:extLst>
          </p:cNvPr>
          <p:cNvSpPr/>
          <p:nvPr/>
        </p:nvSpPr>
        <p:spPr>
          <a:xfrm>
            <a:off x="6715593" y="270161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ube 2">
            <a:extLst>
              <a:ext uri="{FF2B5EF4-FFF2-40B4-BE49-F238E27FC236}">
                <a16:creationId xmlns:a16="http://schemas.microsoft.com/office/drawing/2014/main" id="{4FA77E88-8216-3542-9A57-FA875A82AF8E}"/>
              </a:ext>
            </a:extLst>
          </p:cNvPr>
          <p:cNvSpPr/>
          <p:nvPr/>
        </p:nvSpPr>
        <p:spPr>
          <a:xfrm>
            <a:off x="2162961" y="2535381"/>
            <a:ext cx="5096821" cy="4890658"/>
          </a:xfrm>
          <a:prstGeom prst="cube">
            <a:avLst>
              <a:gd name="adj" fmla="val 31287"/>
            </a:avLst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22387FDB-1DE0-274F-BBE5-D42BB9FFDF43}"/>
              </a:ext>
            </a:extLst>
          </p:cNvPr>
          <p:cNvSpPr/>
          <p:nvPr/>
        </p:nvSpPr>
        <p:spPr>
          <a:xfrm>
            <a:off x="6036707" y="4073239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C55B3E8E-0182-B149-8FB2-5EB8226DF50A}"/>
              </a:ext>
            </a:extLst>
          </p:cNvPr>
          <p:cNvSpPr/>
          <p:nvPr/>
        </p:nvSpPr>
        <p:spPr>
          <a:xfrm>
            <a:off x="6036707" y="4752124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0A5FA519-61DE-7245-8130-4EEE14D2F4BE}"/>
              </a:ext>
            </a:extLst>
          </p:cNvPr>
          <p:cNvSpPr/>
          <p:nvPr/>
        </p:nvSpPr>
        <p:spPr>
          <a:xfrm>
            <a:off x="6036707" y="5486427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E7468752-CCB5-F145-BA35-BEEB1CDAFF07}"/>
              </a:ext>
            </a:extLst>
          </p:cNvPr>
          <p:cNvSpPr/>
          <p:nvPr/>
        </p:nvSpPr>
        <p:spPr>
          <a:xfrm>
            <a:off x="6036707" y="613760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F6599807-618C-2046-9CCF-905AE4270E3A}"/>
              </a:ext>
            </a:extLst>
          </p:cNvPr>
          <p:cNvSpPr/>
          <p:nvPr/>
        </p:nvSpPr>
        <p:spPr>
          <a:xfrm>
            <a:off x="6383074" y="3685304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31AD4BEB-FEB9-AA4F-9383-6A29746BC84E}"/>
              </a:ext>
            </a:extLst>
          </p:cNvPr>
          <p:cNvSpPr/>
          <p:nvPr/>
        </p:nvSpPr>
        <p:spPr>
          <a:xfrm>
            <a:off x="6383074" y="4364189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D3506E18-55C0-2746-ABE3-D77D7D3804F2}"/>
              </a:ext>
            </a:extLst>
          </p:cNvPr>
          <p:cNvSpPr/>
          <p:nvPr/>
        </p:nvSpPr>
        <p:spPr>
          <a:xfrm>
            <a:off x="6383074" y="509849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129FCA45-04EA-A041-883B-234B67D39F4F}"/>
              </a:ext>
            </a:extLst>
          </p:cNvPr>
          <p:cNvSpPr/>
          <p:nvPr/>
        </p:nvSpPr>
        <p:spPr>
          <a:xfrm>
            <a:off x="6383074" y="5749667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B0897B09-30A2-C54F-9A4E-1AF9EC1EC160}"/>
              </a:ext>
            </a:extLst>
          </p:cNvPr>
          <p:cNvSpPr/>
          <p:nvPr/>
        </p:nvSpPr>
        <p:spPr>
          <a:xfrm>
            <a:off x="6743300" y="3311223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8D9F88BC-3182-E24A-BEDF-4CF7AD67EDA1}"/>
              </a:ext>
            </a:extLst>
          </p:cNvPr>
          <p:cNvSpPr/>
          <p:nvPr/>
        </p:nvSpPr>
        <p:spPr>
          <a:xfrm>
            <a:off x="6743300" y="3990108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0EFEEEC0-FCE3-C947-8AA1-6EB2205BC7ED}"/>
              </a:ext>
            </a:extLst>
          </p:cNvPr>
          <p:cNvSpPr/>
          <p:nvPr/>
        </p:nvSpPr>
        <p:spPr>
          <a:xfrm>
            <a:off x="6743300" y="472441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6BBEBAE0-0522-1E48-8846-1C2482A37F2F}"/>
              </a:ext>
            </a:extLst>
          </p:cNvPr>
          <p:cNvSpPr/>
          <p:nvPr/>
        </p:nvSpPr>
        <p:spPr>
          <a:xfrm>
            <a:off x="6743300" y="537558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527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Metoda celor mai apropiați vecini</a:t>
            </a:r>
          </a:p>
        </p:txBody>
      </p:sp>
      <p:sp>
        <p:nvSpPr>
          <p:cNvPr id="51" name="TextShape 2"/>
          <p:cNvSpPr txBox="1"/>
          <p:nvPr/>
        </p:nvSpPr>
        <p:spPr>
          <a:xfrm>
            <a:off x="504000" y="2230582"/>
            <a:ext cx="9071640" cy="480752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Algoritmul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k-NN: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1)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fiecare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test x,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găsim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apropiați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vecini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2)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Atribuim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eticheta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majoritară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conform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celor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vecini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2" name="Picture 51"/>
          <p:cNvPicPr/>
          <p:nvPr/>
        </p:nvPicPr>
        <p:blipFill>
          <a:blip r:embed="rId2"/>
          <a:stretch/>
        </p:blipFill>
        <p:spPr>
          <a:xfrm>
            <a:off x="3416575" y="1477023"/>
            <a:ext cx="2926080" cy="2873304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Blestemul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dimensionalității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Shape 2"/>
              <p:cNvSpPr txBox="1"/>
              <p:nvPr/>
            </p:nvSpPr>
            <p:spPr>
              <a:xfrm>
                <a:off x="504000" y="2286000"/>
                <a:ext cx="9071640" cy="43918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Pentru a “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umple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” un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spațiu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nD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(de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exemplu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)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avem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nevoie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un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număr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exponențial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puncte</a:t>
                </a: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Dacă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avem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un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număr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mare 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caracteristici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care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descriu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datele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,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atunci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sistemul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are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nevoie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foarte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multe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exemple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antrenare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pentru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a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învăța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un model care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să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generalizeze</a:t>
                </a: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cele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mai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multe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ori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aceste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date nu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sunt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disponibile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în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practică</a:t>
                </a: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</p:txBody>
          </p:sp>
        </mc:Choice>
        <mc:Fallback xmlns="">
          <p:sp>
            <p:nvSpPr>
              <p:cNvPr id="74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2286000"/>
                <a:ext cx="9071640" cy="4391891"/>
              </a:xfrm>
              <a:prstGeom prst="rect">
                <a:avLst/>
              </a:prstGeom>
              <a:blipFill>
                <a:blip r:embed="rId2"/>
                <a:stretch>
                  <a:fillRect t="-2601" r="-153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58868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Fenomenul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Hughes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TextShape 2"/>
          <p:cNvSpPr txBox="1"/>
          <p:nvPr/>
        </p:nvSpPr>
        <p:spPr>
          <a:xfrm>
            <a:off x="504000" y="5153891"/>
            <a:ext cx="9071640" cy="206432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Fenomenul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Hughes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arată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măsură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numărul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caracteristici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crește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performanța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clasificatorului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crește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până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când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ajungem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la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numărul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optim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trăsături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Adăugarea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mai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multor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caracteristici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păstrând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dimensiunea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setului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antrenare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degradează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performanța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clasificatorului</a:t>
            </a:r>
            <a:endParaRPr lang="en-US" sz="2400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8CA0CB-2E4D-1946-A8EA-42A198B0EE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8727" y="1338920"/>
            <a:ext cx="4940837" cy="32845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31BE52-BF02-DA4F-A04E-09342A45495B}"/>
              </a:ext>
            </a:extLst>
          </p:cNvPr>
          <p:cNvSpPr txBox="1"/>
          <p:nvPr/>
        </p:nvSpPr>
        <p:spPr>
          <a:xfrm>
            <a:off x="1925783" y="4623453"/>
            <a:ext cx="3422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Numărul</a:t>
            </a:r>
            <a:r>
              <a:rPr lang="en-US" sz="2000" dirty="0"/>
              <a:t> </a:t>
            </a:r>
            <a:r>
              <a:rPr lang="en-US" sz="2000" dirty="0" err="1"/>
              <a:t>optim</a:t>
            </a:r>
            <a:r>
              <a:rPr lang="en-US" sz="2000" dirty="0"/>
              <a:t> de </a:t>
            </a:r>
            <a:r>
              <a:rPr lang="en-US" sz="2000" dirty="0" err="1"/>
              <a:t>trăsături</a:t>
            </a:r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701ABE-FDA8-A346-987A-17776AE3819C}"/>
              </a:ext>
            </a:extLst>
          </p:cNvPr>
          <p:cNvSpPr txBox="1"/>
          <p:nvPr/>
        </p:nvSpPr>
        <p:spPr>
          <a:xfrm>
            <a:off x="3380508" y="4088453"/>
            <a:ext cx="4539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Dimensiunea</a:t>
            </a:r>
            <a:r>
              <a:rPr lang="en-US" sz="2000" dirty="0"/>
              <a:t> </a:t>
            </a:r>
            <a:r>
              <a:rPr lang="en-US" sz="2000" dirty="0" err="1"/>
              <a:t>spațiului</a:t>
            </a:r>
            <a:r>
              <a:rPr lang="en-US" sz="2000" dirty="0"/>
              <a:t> de </a:t>
            </a:r>
            <a:r>
              <a:rPr lang="en-US" sz="2000" dirty="0" err="1"/>
              <a:t>trăsăsturi</a:t>
            </a:r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89AE90-9DCD-604B-B5E7-B8BC56FE19A3}"/>
              </a:ext>
            </a:extLst>
          </p:cNvPr>
          <p:cNvSpPr txBox="1"/>
          <p:nvPr/>
        </p:nvSpPr>
        <p:spPr>
          <a:xfrm rot="16200000">
            <a:off x="1114046" y="2758771"/>
            <a:ext cx="3329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Performanța</a:t>
            </a:r>
            <a:r>
              <a:rPr lang="en-US" sz="2000" dirty="0"/>
              <a:t> </a:t>
            </a:r>
            <a:r>
              <a:rPr lang="en-US" sz="2000" dirty="0" err="1"/>
              <a:t>clasificatorului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40045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Blestemul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dimensionalității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Shape 2"/>
              <p:cNvSpPr txBox="1"/>
              <p:nvPr/>
            </p:nvSpPr>
            <p:spPr>
              <a:xfrm>
                <a:off x="504000" y="2286000"/>
                <a:ext cx="9071640" cy="43918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Creșterea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numărului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dimensiuni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al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unui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spațiu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caracteristici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Euclidian,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implică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adăugarea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termeni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pozitivi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în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calculul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distanței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Euclidiene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 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+…+</m:t>
                        </m:r>
                        <m:sSup>
                          <m:sSupPr>
                            <m:ctrlP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  <m: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Cu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alte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cuvinte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,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deoarece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numărul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trăsături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crește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pentru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un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număr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fix 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exemple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,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spațiul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caracteristici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devine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din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în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mai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rar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(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mai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puțin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dens)</a:t>
                </a:r>
              </a:p>
            </p:txBody>
          </p:sp>
        </mc:Choice>
        <mc:Fallback xmlns="">
          <p:sp>
            <p:nvSpPr>
              <p:cNvPr id="74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2286000"/>
                <a:ext cx="9071640" cy="4391891"/>
              </a:xfrm>
              <a:prstGeom prst="rect">
                <a:avLst/>
              </a:prstGeom>
              <a:blipFill>
                <a:blip r:embed="rId2"/>
                <a:stretch>
                  <a:fillRect t="-260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91625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Blestemul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dimensionalității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TextShape 2"/>
          <p:cNvSpPr txBox="1"/>
          <p:nvPr/>
        </p:nvSpPr>
        <p:spPr>
          <a:xfrm>
            <a:off x="503999" y="4599709"/>
            <a:ext cx="9071640" cy="27847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Figura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arată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odată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cu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creșterea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dimensiunilor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distanța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medie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crește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rapid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Prin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urmare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, cu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cât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sunt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mai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multe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dimensiuni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, cu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atât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sunt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necesare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mai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multe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date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a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depăși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blestemul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dimensionalității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!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Atunci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când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distanța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dintre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observații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crește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învățarea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automată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devine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mult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mai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dificilă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deoarece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scade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probabilitatea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a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găsi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antrenare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cu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adevărat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similare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cu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cele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test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8A28F1-A4C6-AD4F-B783-72128379DE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24" y="1267667"/>
            <a:ext cx="9220389" cy="25817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C9D778-8DFB-D244-A18A-D73328E90086}"/>
              </a:ext>
            </a:extLst>
          </p:cNvPr>
          <p:cNvSpPr txBox="1"/>
          <p:nvPr/>
        </p:nvSpPr>
        <p:spPr>
          <a:xfrm>
            <a:off x="1906866" y="3849376"/>
            <a:ext cx="64146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Distanța</a:t>
            </a:r>
            <a:r>
              <a:rPr lang="en-US" sz="2000" dirty="0"/>
              <a:t> </a:t>
            </a:r>
            <a:r>
              <a:rPr lang="en-US" sz="2000" dirty="0" err="1"/>
              <a:t>medie</a:t>
            </a:r>
            <a:r>
              <a:rPr lang="en-US" sz="2000" dirty="0"/>
              <a:t> </a:t>
            </a:r>
            <a:r>
              <a:rPr lang="en-US" sz="2000" dirty="0" err="1"/>
              <a:t>pentru</a:t>
            </a:r>
            <a:r>
              <a:rPr lang="en-US" sz="2000" dirty="0"/>
              <a:t> 1000 de </a:t>
            </a:r>
            <a:r>
              <a:rPr lang="en-US" sz="2000" dirty="0" err="1"/>
              <a:t>puncte</a:t>
            </a:r>
            <a:r>
              <a:rPr lang="en-US" sz="2000" dirty="0"/>
              <a:t> din </a:t>
            </a:r>
            <a:r>
              <a:rPr lang="en-US" sz="2000" dirty="0" err="1"/>
              <a:t>cubul</a:t>
            </a:r>
            <a:r>
              <a:rPr lang="en-US" sz="2000" dirty="0"/>
              <a:t> </a:t>
            </a:r>
            <a:r>
              <a:rPr lang="en-US" sz="2000" dirty="0" err="1"/>
              <a:t>unitate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98494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-Nearest Neighbors (k-NN)</a:t>
            </a:r>
          </a:p>
        </p:txBody>
      </p:sp>
      <p:sp>
        <p:nvSpPr>
          <p:cNvPr id="51" name="TextShape 2"/>
          <p:cNvSpPr txBox="1"/>
          <p:nvPr/>
        </p:nvSpPr>
        <p:spPr>
          <a:xfrm>
            <a:off x="503999" y="2230582"/>
            <a:ext cx="9230309" cy="480752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luăm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decizie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caz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egalitate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1)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Alegem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etichetă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egale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mod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aleator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2)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Aplicăm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modelul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1-NN (nu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există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egalități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3)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Utilizăm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distanțele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până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la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test ca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ponderi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2" name="Picture 51"/>
          <p:cNvPicPr/>
          <p:nvPr/>
        </p:nvPicPr>
        <p:blipFill>
          <a:blip r:embed="rId2"/>
          <a:stretch/>
        </p:blipFill>
        <p:spPr>
          <a:xfrm>
            <a:off x="3416575" y="1477023"/>
            <a:ext cx="2926080" cy="287330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00809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 se întâmplă în cazul k = 1?</a:t>
            </a:r>
          </a:p>
        </p:txBody>
      </p:sp>
      <p:sp>
        <p:nvSpPr>
          <p:cNvPr id="54" name="TextShape 2"/>
          <p:cNvSpPr txBox="1"/>
          <p:nvPr/>
        </p:nvSpPr>
        <p:spPr>
          <a:xfrm>
            <a:off x="502560" y="1658847"/>
            <a:ext cx="9071640" cy="590082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Obținem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diagramă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Voronoi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spațiul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partiționat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regiuni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granțiele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separare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trec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zonele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care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distanțele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între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training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sunt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egale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Granița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separare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neliniară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5" name="Picture 54"/>
          <p:cNvPicPr/>
          <p:nvPr/>
        </p:nvPicPr>
        <p:blipFill>
          <a:blip r:embed="rId2"/>
          <a:stretch/>
        </p:blipFill>
        <p:spPr>
          <a:xfrm>
            <a:off x="1748160" y="1480431"/>
            <a:ext cx="6755760" cy="2965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28333</TotalTime>
  <Words>3187</Words>
  <Application>Microsoft Macintosh PowerPoint</Application>
  <PresentationFormat>Custom</PresentationFormat>
  <Paragraphs>399</Paragraphs>
  <Slides>73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81" baseType="lpstr">
      <vt:lpstr>Arial</vt:lpstr>
      <vt:lpstr>Calibri</vt:lpstr>
      <vt:lpstr>Cambria Math</vt:lpstr>
      <vt:lpstr>Courier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1-NN versus k-NN</vt:lpstr>
      <vt:lpstr>1-NN versus k-NN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Ce ne trebuie pentru un clasificator bazat pe memorie?</vt:lpstr>
      <vt:lpstr>În cazul 1-NN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1-NN pentru probleme de regresie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Radu Ionescu</cp:lastModifiedBy>
  <cp:revision>546</cp:revision>
  <dcterms:created xsi:type="dcterms:W3CDTF">2016-10-12T16:27:10Z</dcterms:created>
  <dcterms:modified xsi:type="dcterms:W3CDTF">2022-04-28T14:55:50Z</dcterms:modified>
  <dc:language>en-US</dc:language>
</cp:coreProperties>
</file>